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66FF33"/>
    <a:srgbClr val="FF6699"/>
    <a:srgbClr val="CC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32A93-A356-4F8D-8D52-6CACF7E300C8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BB04-1944-4FE1-A8C1-7313D81D7C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9014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236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0780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6258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086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3966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6541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3919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41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3869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5983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1798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1D66-19C3-4608-8F32-0719C7A99752}" type="datetimeFigureOut">
              <a:rPr lang="hr-HR" smtClean="0"/>
              <a:pPr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CC1E3-8915-4FBB-85E3-443CB80BDDC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26046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2619722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NENASILNO RJEŠAVANJE SUKOBA</a:t>
            </a: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429000"/>
            <a:ext cx="3426939" cy="187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73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C00000"/>
                </a:solidFill>
              </a:rPr>
              <a:t>Trebamo</a:t>
            </a:r>
            <a:r>
              <a:rPr lang="hr-HR" b="1" dirty="0">
                <a:solidFill>
                  <a:srgbClr val="C00000"/>
                </a:solidFill>
              </a:rPr>
              <a:t> izbjegavati uzvraćanje istom mjerom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hr-HR" b="1" dirty="0">
                <a:solidFill>
                  <a:srgbClr val="FFC000"/>
                </a:solidFill>
              </a:rPr>
              <a:t>Bitno je očuvati usmjerenost na cilj i </a:t>
            </a:r>
            <a:r>
              <a:rPr lang="hr-HR" b="1" dirty="0" smtClean="0">
                <a:solidFill>
                  <a:srgbClr val="FFC000"/>
                </a:solidFill>
              </a:rPr>
              <a:t>zaboraviti </a:t>
            </a:r>
            <a:r>
              <a:rPr lang="hr-HR" b="1" dirty="0">
                <a:solidFill>
                  <a:srgbClr val="FFC000"/>
                </a:solidFill>
              </a:rPr>
              <a:t>osvetu</a:t>
            </a:r>
            <a:r>
              <a:rPr lang="hr-HR" b="1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endParaRPr lang="hr-HR" b="1" dirty="0" smtClean="0"/>
          </a:p>
          <a:p>
            <a:r>
              <a:rPr lang="hr-HR" b="1" dirty="0">
                <a:solidFill>
                  <a:srgbClr val="FFFF00"/>
                </a:solidFill>
              </a:rPr>
              <a:t>Cilj rješavanja sukoba treba biti čuvanje odnosa, bez odustajanja od važnog interesa.</a:t>
            </a: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5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</a:rPr>
              <a:t>KOJI SU PRISTUPI RJEŠAVANJA PROBLEMA?</a:t>
            </a:r>
            <a:r>
              <a:rPr lang="es-ES" b="1" dirty="0">
                <a:solidFill>
                  <a:srgbClr val="00B050"/>
                </a:solidFill>
              </a:rPr>
              <a:t/>
            </a:r>
            <a:br>
              <a:rPr lang="es-ES" b="1" dirty="0">
                <a:solidFill>
                  <a:srgbClr val="00B050"/>
                </a:solidFill>
              </a:rPr>
            </a:b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hr-H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Pobjeda – poraz:</a:t>
            </a: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Ja ću dobiti što trebam, a ti ćeš izgubiti.</a:t>
            </a:r>
          </a:p>
          <a:p>
            <a:r>
              <a:rPr lang="hr-H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Poraz – pobjeda:</a:t>
            </a:r>
            <a:r>
              <a:rPr lang="hr-H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Ti ćeš dobiti što trebaš, a ja neću.</a:t>
            </a:r>
          </a:p>
          <a:p>
            <a:r>
              <a:rPr lang="hr-H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Poraz – poraz:</a:t>
            </a:r>
            <a:r>
              <a:rPr lang="hr-H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 Ni ti ni ja nećemo dobiti što nam treba.</a:t>
            </a:r>
          </a:p>
          <a:p>
            <a:r>
              <a:rPr lang="hr-HR" b="1" dirty="0">
                <a:solidFill>
                  <a:srgbClr val="FF6699"/>
                </a:solidFill>
              </a:rPr>
              <a:t>Pobjeda – pobjeda: I ti i ja ćemo dobiti što trebamo.</a:t>
            </a:r>
            <a:endParaRPr lang="hr-HR" dirty="0">
              <a:solidFill>
                <a:srgbClr val="FF6699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350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FF6699"/>
                </a:solidFill>
              </a:rPr>
              <a:t/>
            </a:r>
            <a:br>
              <a:rPr lang="hr-HR" b="1" dirty="0" smtClean="0">
                <a:solidFill>
                  <a:srgbClr val="FF6699"/>
                </a:solidFill>
              </a:rPr>
            </a:br>
            <a:r>
              <a:rPr lang="hr-HR" b="1" dirty="0" smtClean="0">
                <a:solidFill>
                  <a:srgbClr val="FF6699"/>
                </a:solidFill>
              </a:rPr>
              <a:t>VJEŠTINE RJEŠAVANJA SUKOBA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 smtClean="0">
              <a:solidFill>
                <a:srgbClr val="66FF33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66FF33"/>
                </a:solidFill>
              </a:rPr>
              <a:t>1. Dogovaranje</a:t>
            </a:r>
            <a:r>
              <a:rPr lang="hr-HR" dirty="0">
                <a:solidFill>
                  <a:srgbClr val="66FF33"/>
                </a:solidFill>
              </a:rPr>
              <a:t> je tehnika rješavanja sukoba unutar koje je u interesu obje sukobljene strane da obje strane budu maksimalno zadovoljene.</a:t>
            </a:r>
          </a:p>
        </p:txBody>
      </p:sp>
    </p:spTree>
    <p:extLst>
      <p:ext uri="{BB962C8B-B14F-4D97-AF65-F5344CB8AC3E}">
        <p14:creationId xmlns:p14="http://schemas.microsoft.com/office/powerpoint/2010/main" xmlns="" val="6478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00CC00"/>
                </a:solidFill>
              </a:rPr>
              <a:t>2. </a:t>
            </a:r>
            <a:r>
              <a:rPr lang="vi-VN" b="1" dirty="0">
                <a:solidFill>
                  <a:srgbClr val="00CC00"/>
                </a:solidFill>
              </a:rPr>
              <a:t>Pregovaranje</a:t>
            </a:r>
            <a:r>
              <a:rPr lang="vi-VN" dirty="0">
                <a:solidFill>
                  <a:srgbClr val="00CC00"/>
                </a:solidFill>
              </a:rPr>
              <a:t> predstavlja način rješavanja sukoba međusobnim neposrednim dogovorom, ali se razlikuje od dogovora po tome što je zajednički interes sukobljenih strana minimalan.</a:t>
            </a:r>
            <a:endParaRPr lang="hr-HR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0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Važno je razlikovati pregovaračku svađu i pregovaranje.</a:t>
            </a:r>
            <a:endParaRPr lang="hr-HR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vi-VN" dirty="0" smtClean="0">
                <a:solidFill>
                  <a:srgbClr val="002060"/>
                </a:solidFill>
              </a:rPr>
              <a:t>Kod</a:t>
            </a:r>
            <a:r>
              <a:rPr lang="vi-VN" dirty="0">
                <a:solidFill>
                  <a:srgbClr val="002060"/>
                </a:solidFill>
              </a:rPr>
              <a:t> pregovaranja postoji iskrena spremnost obiju strana za pronalazak rješenja koje će biti povoljno za sve</a:t>
            </a:r>
            <a:r>
              <a:rPr lang="vi-VN" dirty="0" smtClean="0">
                <a:solidFill>
                  <a:srgbClr val="002060"/>
                </a:solidFill>
              </a:rPr>
              <a:t>.</a:t>
            </a:r>
            <a:endParaRPr lang="hr-HR" dirty="0" smtClean="0">
              <a:solidFill>
                <a:srgbClr val="002060"/>
              </a:solidFill>
            </a:endParaRPr>
          </a:p>
          <a:p>
            <a:r>
              <a:rPr lang="vi-VN" dirty="0">
                <a:solidFill>
                  <a:srgbClr val="002060"/>
                </a:solidFill>
              </a:rPr>
              <a:t> U svađi svaka strana traži rješenje za sebe.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1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719064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FFC000"/>
                </a:solidFill>
              </a:rPr>
              <a:t>Posredovanje</a:t>
            </a:r>
            <a:r>
              <a:rPr lang="hr-HR" dirty="0">
                <a:solidFill>
                  <a:srgbClr val="FFC000"/>
                </a:solidFill>
              </a:rPr>
              <a:t> je rješavanje sukoba u koju je uključena treća, nepristrana strana.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lnSpcReduction="10000"/>
          </a:bodyPr>
          <a:lstStyle/>
          <a:p>
            <a:r>
              <a:rPr lang="hr-HR" b="1" dirty="0">
                <a:solidFill>
                  <a:srgbClr val="66FF33"/>
                </a:solidFill>
              </a:rPr>
              <a:t>Posrednik olakšava pregovaranje, a ne donosi odluku o rješenju sukoba, pomaže sukobljenim stranama u prepoznavanju stvarnog problema, osigurava dobre uvjete za njegovo rješavanje, pomaže pri pronalaženju još mogućih rješenja te olakšava proces donošenja odluka.</a:t>
            </a:r>
          </a:p>
        </p:txBody>
      </p:sp>
    </p:spTree>
    <p:extLst>
      <p:ext uri="{BB962C8B-B14F-4D97-AF65-F5344CB8AC3E}">
        <p14:creationId xmlns:p14="http://schemas.microsoft.com/office/powerpoint/2010/main" xmlns="" val="28484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it-IT" b="1" dirty="0">
                <a:solidFill>
                  <a:srgbClr val="66FF33"/>
                </a:solidFill>
              </a:rPr>
              <a:t>Da biste sukob riješili uspješno vodite se navodima:</a:t>
            </a:r>
            <a:endParaRPr lang="hr-HR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/>
          </a:bodyPr>
          <a:lstStyle/>
          <a:p>
            <a:r>
              <a:rPr lang="hr-HR" dirty="0">
                <a:solidFill>
                  <a:srgbClr val="00B0F0"/>
                </a:solidFill>
              </a:rPr>
              <a:t>Više se može postići sukobom nego borbom.</a:t>
            </a:r>
          </a:p>
          <a:p>
            <a:r>
              <a:rPr lang="hr-HR" dirty="0">
                <a:solidFill>
                  <a:srgbClr val="00B0F0"/>
                </a:solidFill>
              </a:rPr>
              <a:t>Rješenja koja zadovoljavaju obje strane postoje.</a:t>
            </a:r>
          </a:p>
          <a:p>
            <a:r>
              <a:rPr lang="hr-HR" dirty="0">
                <a:solidFill>
                  <a:srgbClr val="00B0F0"/>
                </a:solidFill>
              </a:rPr>
              <a:t>Postoji povezanost načina odnošenja prema problemu i njegova rješavanja.</a:t>
            </a:r>
          </a:p>
          <a:p>
            <a:r>
              <a:rPr lang="hr-HR" dirty="0">
                <a:solidFill>
                  <a:srgbClr val="00B0F0"/>
                </a:solidFill>
              </a:rPr>
              <a:t>Potrebno je biti spreman na suradnju, imati pozitivnu sliku o sebi te vještine komuniciranja (slušanje, jasno izražavanje…).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0848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FFFF00"/>
                </a:solidFill>
              </a:rPr>
              <a:t>HVALA NA PAŽNJI</a:t>
            </a:r>
            <a:endParaRPr lang="hr-HR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sz="4000" dirty="0" smtClean="0">
                <a:solidFill>
                  <a:srgbClr val="FF0000"/>
                </a:solidFill>
              </a:rPr>
              <a:t>OSTANITE SMIRENI!</a:t>
            </a:r>
          </a:p>
          <a:p>
            <a:pPr marL="0" indent="0" algn="ctr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CC00"/>
                </a:solidFill>
              </a:rPr>
              <a:t>IZRADILA: Kornelija Lekić, odgajateljica</a:t>
            </a:r>
            <a:endParaRPr lang="hr-HR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3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728191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FFC000"/>
                </a:solidFill>
              </a:rPr>
              <a:t>ŠTO JE NASILJE?</a:t>
            </a:r>
            <a:endParaRPr lang="hr-HR" sz="40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>
            <a:normAutofit fontScale="77500" lnSpcReduction="20000"/>
          </a:bodyPr>
          <a:lstStyle/>
          <a:p>
            <a:r>
              <a:rPr lang="vi-VN" b="1" dirty="0">
                <a:solidFill>
                  <a:srgbClr val="FFFF00"/>
                </a:solidFill>
              </a:rPr>
              <a:t>Nasilje</a:t>
            </a:r>
            <a:r>
              <a:rPr lang="vi-VN" dirty="0">
                <a:solidFill>
                  <a:srgbClr val="FFFF00"/>
                </a:solidFill>
              </a:rPr>
              <a:t> (dolazi od "</a:t>
            </a:r>
            <a:r>
              <a:rPr lang="vi-VN" dirty="0" smtClean="0">
                <a:solidFill>
                  <a:srgbClr val="FFFF00"/>
                </a:solidFill>
              </a:rPr>
              <a:t>sila"), </a:t>
            </a:r>
            <a:r>
              <a:rPr lang="vi-VN" dirty="0">
                <a:solidFill>
                  <a:srgbClr val="FFFF00"/>
                </a:solidFill>
              </a:rPr>
              <a:t>označava odnos između dviju strana u kome jedna strana uporabom ili samom prijetnjom uporabe sile utječe na drugu stranu. Nasilje je svjesna okrutnost usmjerena prema drugima s ciljem stjecanja moći pomoću nanošenja psihičke i/ili fizičke boli.</a:t>
            </a: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8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VRSTE NASILJA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Fizičko nasilje</a:t>
            </a:r>
            <a:r>
              <a:rPr lang="hr-H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je namjerno nanošenje tjelesnih </a:t>
            </a:r>
            <a:r>
              <a:rPr lang="hr-H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ozljeda</a:t>
            </a:r>
          </a:p>
          <a:p>
            <a:r>
              <a:rPr lang="hr-H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Emocionalno ili psihičko nasilje</a:t>
            </a:r>
            <a:r>
              <a:rPr lang="hr-H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je najčešće verbalni (može biti i neverbalni) oblik nanošenja ozljeda nečijoj </a:t>
            </a:r>
            <a:r>
              <a:rPr lang="hr-H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psihi</a:t>
            </a:r>
          </a:p>
          <a:p>
            <a:r>
              <a:rPr lang="hr-H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Seksualno nasilje</a:t>
            </a:r>
            <a:r>
              <a:rPr lang="hr-H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je specifičan oblik fizičkog nasilja, čine ga neželjeni seksualni kontakti</a:t>
            </a:r>
          </a:p>
        </p:txBody>
      </p:sp>
    </p:spTree>
    <p:extLst>
      <p:ext uri="{BB962C8B-B14F-4D97-AF65-F5344CB8AC3E}">
        <p14:creationId xmlns:p14="http://schemas.microsoft.com/office/powerpoint/2010/main" xmlns="" val="16493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ŠTO JE SUKOB?</a:t>
            </a:r>
            <a:endParaRPr lang="hr-HR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Situacija u kojoj dvije ili više osoba doživljavaju neuskladive međusobne razlike u želji da dođu do nečega ili da zadovolje neke svoje potrebe.</a:t>
            </a:r>
          </a:p>
          <a:p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Sukob nastaje zbog nemogućnosti usklađivanja interesa između dvoje ili više ljudi ili skupina</a:t>
            </a:r>
            <a:endParaRPr lang="hr-H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2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1584176"/>
          </a:xfrm>
        </p:spPr>
        <p:txBody>
          <a:bodyPr>
            <a:noAutofit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>
                <a:solidFill>
                  <a:srgbClr val="FFC000"/>
                </a:solidFill>
              </a:rPr>
              <a:t>SUKOBI POSTOJE I SAMI NEĆE NESTATI</a:t>
            </a:r>
            <a:r>
              <a:rPr lang="hr-HR" sz="3600" b="1" dirty="0" smtClean="0">
                <a:solidFill>
                  <a:srgbClr val="FFC000"/>
                </a:solidFill>
              </a:rPr>
              <a:t>.</a:t>
            </a:r>
            <a:r>
              <a:rPr lang="hr-HR" sz="3600" dirty="0" smtClean="0"/>
              <a:t/>
            </a:r>
            <a:br>
              <a:rPr lang="hr-HR" sz="3600" dirty="0" smtClean="0"/>
            </a:b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Zbog toga </a:t>
            </a:r>
            <a:r>
              <a:rPr lang="hr-HR" dirty="0">
                <a:solidFill>
                  <a:srgbClr val="92D050"/>
                </a:solidFill>
              </a:rPr>
              <a:t>je izrazito važno ljude poučiti </a:t>
            </a:r>
            <a:r>
              <a:rPr lang="hr-HR" b="1" dirty="0">
                <a:solidFill>
                  <a:srgbClr val="92D050"/>
                </a:solidFill>
              </a:rPr>
              <a:t>vještinama rješavanja sukoba</a:t>
            </a:r>
            <a:r>
              <a:rPr lang="hr-HR" b="1" dirty="0" smtClean="0">
                <a:solidFill>
                  <a:srgbClr val="92D050"/>
                </a:solidFill>
              </a:rPr>
              <a:t>.</a:t>
            </a:r>
          </a:p>
          <a:p>
            <a:endParaRPr lang="hr-HR" dirty="0" smtClean="0">
              <a:solidFill>
                <a:srgbClr val="92D050"/>
              </a:solidFill>
            </a:endParaRPr>
          </a:p>
          <a:p>
            <a:r>
              <a:rPr lang="hr-HR" dirty="0" smtClean="0">
                <a:solidFill>
                  <a:srgbClr val="92D050"/>
                </a:solidFill>
              </a:rPr>
              <a:t>Sukobi </a:t>
            </a:r>
            <a:r>
              <a:rPr lang="hr-HR" dirty="0">
                <a:solidFill>
                  <a:srgbClr val="92D050"/>
                </a:solidFill>
              </a:rPr>
              <a:t>mogu dovesti do</a:t>
            </a:r>
            <a:r>
              <a:rPr lang="hr-HR" b="1" dirty="0">
                <a:solidFill>
                  <a:srgbClr val="92D050"/>
                </a:solidFill>
              </a:rPr>
              <a:t> osobnog rasta</a:t>
            </a:r>
            <a:r>
              <a:rPr lang="hr-HR" dirty="0">
                <a:solidFill>
                  <a:srgbClr val="92D050"/>
                </a:solidFill>
              </a:rPr>
              <a:t> zbog čega možemo zaključiti da ne moraju uvijek biti loši</a:t>
            </a:r>
            <a:r>
              <a:rPr lang="hr-HR" dirty="0" smtClean="0">
                <a:solidFill>
                  <a:srgbClr val="92D050"/>
                </a:solidFill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6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rgbClr val="92D050"/>
                </a:solidFill>
              </a:rPr>
              <a:t>Postoji mnogo različitih </a:t>
            </a:r>
            <a:r>
              <a:rPr lang="hr-HR" sz="3600" b="1" dirty="0">
                <a:solidFill>
                  <a:srgbClr val="92D050"/>
                </a:solidFill>
              </a:rPr>
              <a:t>strategija rješavanja sukoba</a:t>
            </a:r>
            <a:r>
              <a:rPr lang="hr-HR" sz="3600" dirty="0">
                <a:solidFill>
                  <a:srgbClr val="92D050"/>
                </a:solidFill>
              </a:rPr>
              <a:t>, a odabir najbolje ovisi o pojedincu i situaciji.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hr-HR" b="1" dirty="0">
                <a:solidFill>
                  <a:srgbClr val="FFFF00"/>
                </a:solidFill>
              </a:rPr>
              <a:t>Nasilje</a:t>
            </a:r>
            <a:r>
              <a:rPr lang="hr-HR" dirty="0">
                <a:solidFill>
                  <a:srgbClr val="FFFF00"/>
                </a:solidFill>
              </a:rPr>
              <a:t> je prisutno u konfliktnim situacijama te se tijekom sukoba često povećava</a:t>
            </a:r>
            <a:r>
              <a:rPr lang="hr-HR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4509120"/>
            <a:ext cx="2520280" cy="145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995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r-HR" dirty="0"/>
              <a:t>Rješavanja sukoba ovisi o </a:t>
            </a:r>
            <a:r>
              <a:rPr lang="hr-HR" b="1" dirty="0"/>
              <a:t>definiciji problema</a:t>
            </a:r>
            <a:r>
              <a:rPr lang="hr-HR" dirty="0"/>
              <a:t> koji je uzrokovao sami sukob. Ako točno odredimo problem koji je doveo do sukoba, vjerojatno ćemo ga uspješno i riješiti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3717032"/>
            <a:ext cx="3263451" cy="171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795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FF0000"/>
                </a:solidFill>
              </a:rPr>
              <a:t>KAKO USPJEŠNO RIJEŠITI SUKOB?</a:t>
            </a:r>
            <a:endParaRPr lang="hr-HR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6500" y="3027363"/>
            <a:ext cx="4191000" cy="2276475"/>
          </a:xfrm>
        </p:spPr>
      </p:pic>
    </p:spTree>
    <p:extLst>
      <p:ext uri="{BB962C8B-B14F-4D97-AF65-F5344CB8AC3E}">
        <p14:creationId xmlns:p14="http://schemas.microsoft.com/office/powerpoint/2010/main" xmlns="" val="20066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Konstruktivno rješavanje sukoba</a:t>
            </a:r>
            <a:r>
              <a:rPr lang="hr-H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 odnosi se na nenasilno rješavanje sukoba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    Proces uključuje:</a:t>
            </a:r>
          </a:p>
          <a:p>
            <a:r>
              <a:rPr lang="hr-HR" b="1" dirty="0" smtClean="0"/>
              <a:t>dijalog</a:t>
            </a:r>
          </a:p>
          <a:p>
            <a:r>
              <a:rPr lang="hr-HR" b="1" dirty="0" smtClean="0"/>
              <a:t>rješenje problema</a:t>
            </a:r>
          </a:p>
          <a:p>
            <a:r>
              <a:rPr lang="hr-HR" b="1" dirty="0" smtClean="0"/>
              <a:t>pregovor</a:t>
            </a:r>
          </a:p>
          <a:p>
            <a:r>
              <a:rPr lang="hr-HR" b="1" dirty="0" smtClean="0"/>
              <a:t>pomirenje </a:t>
            </a:r>
          </a:p>
          <a:p>
            <a:r>
              <a:rPr lang="hr-HR" b="1" dirty="0" smtClean="0"/>
              <a:t>prevenciju </a:t>
            </a:r>
            <a:r>
              <a:rPr lang="hr-HR" b="1" dirty="0"/>
              <a:t>eskalacije nasilja.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71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206</Words>
  <Application>Microsoft Office PowerPoint</Application>
  <PresentationFormat>Prikaz na zaslonu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Office Theme</vt:lpstr>
      <vt:lpstr>NENASILNO RJEŠAVANJE SUKOBA</vt:lpstr>
      <vt:lpstr>ŠTO JE NASILJE?</vt:lpstr>
      <vt:lpstr>VRSTE NASILJA</vt:lpstr>
      <vt:lpstr>ŠTO JE SUKOB?</vt:lpstr>
      <vt:lpstr> SUKOBI POSTOJE I SAMI NEĆE NESTATI. </vt:lpstr>
      <vt:lpstr>Postoji mnogo različitih strategija rješavanja sukoba, a odabir najbolje ovisi o pojedincu i situaciji.</vt:lpstr>
      <vt:lpstr>Slajd 7</vt:lpstr>
      <vt:lpstr>KAKO USPJEŠNO RIJEŠITI SUKOB?</vt:lpstr>
      <vt:lpstr>Konstruktivno rješavanje sukoba odnosi se na nenasilno rješavanje sukoba</vt:lpstr>
      <vt:lpstr>Trebamo izbjegavati uzvraćanje istom mjerom</vt:lpstr>
      <vt:lpstr>KOJI SU PRISTUPI RJEŠAVANJA PROBLEMA? </vt:lpstr>
      <vt:lpstr> VJEŠTINE RJEŠAVANJA SUKOBA </vt:lpstr>
      <vt:lpstr>Slajd 13</vt:lpstr>
      <vt:lpstr>Važno je razlikovati pregovaračku svađu i pregovaranje.</vt:lpstr>
      <vt:lpstr>Posredovanje je rješavanje sukoba u koju je uključena treća, nepristrana strana.</vt:lpstr>
      <vt:lpstr>Da biste sukob riješili uspješno vodite se navodima: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NENASILNO RJEŠAVANJE SUKOBA</dc:title>
  <dc:creator>Link</dc:creator>
  <cp:lastModifiedBy>Petar Brleković</cp:lastModifiedBy>
  <cp:revision>11</cp:revision>
  <dcterms:created xsi:type="dcterms:W3CDTF">2020-05-15T09:37:30Z</dcterms:created>
  <dcterms:modified xsi:type="dcterms:W3CDTF">2020-05-19T14:32:51Z</dcterms:modified>
</cp:coreProperties>
</file>