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E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630" autoAdjust="0"/>
  </p:normalViewPr>
  <p:slideViewPr>
    <p:cSldViewPr>
      <p:cViewPr varScale="1">
        <p:scale>
          <a:sx n="65" d="100"/>
          <a:sy n="65" d="100"/>
        </p:scale>
        <p:origin x="-102"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D27DAA6-8310-404C-B1A0-5B186C66DE49}" type="datetimeFigureOut">
              <a:rPr lang="en-US" smtClean="0"/>
              <a:pPr/>
              <a:t>4/17/2020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6735B36A-55D0-4057-AED9-D9F37316F46E}"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27DAA6-8310-404C-B1A0-5B186C66DE49}"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5B36A-55D0-4057-AED9-D9F37316F4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27DAA6-8310-404C-B1A0-5B186C66DE49}"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5B36A-55D0-4057-AED9-D9F37316F4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27DAA6-8310-404C-B1A0-5B186C66DE49}"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35B36A-55D0-4057-AED9-D9F37316F46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D27DAA6-8310-404C-B1A0-5B186C66DE49}" type="datetimeFigureOut">
              <a:rPr lang="en-US" smtClean="0"/>
              <a:pPr/>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6735B36A-55D0-4057-AED9-D9F37316F46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27DAA6-8310-404C-B1A0-5B186C66DE49}" type="datetimeFigureOut">
              <a:rPr lang="en-US" smtClean="0"/>
              <a:pPr/>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5B36A-55D0-4057-AED9-D9F37316F46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D27DAA6-8310-404C-B1A0-5B186C66DE49}" type="datetimeFigureOut">
              <a:rPr lang="en-US" smtClean="0"/>
              <a:pPr/>
              <a:t>4/17/2020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35B36A-55D0-4057-AED9-D9F37316F46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D27DAA6-8310-404C-B1A0-5B186C66DE49}" type="datetimeFigureOut">
              <a:rPr lang="en-US" smtClean="0"/>
              <a:pPr/>
              <a:t>4/17/2020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35B36A-55D0-4057-AED9-D9F37316F46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27DAA6-8310-404C-B1A0-5B186C66DE49}" type="datetimeFigureOut">
              <a:rPr lang="en-US" smtClean="0"/>
              <a:pPr/>
              <a:t>4/17/2020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35B36A-55D0-4057-AED9-D9F37316F4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27DAA6-8310-404C-B1A0-5B186C66DE49}" type="datetimeFigureOut">
              <a:rPr lang="en-US" smtClean="0"/>
              <a:pPr/>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5B36A-55D0-4057-AED9-D9F37316F46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D27DAA6-8310-404C-B1A0-5B186C66DE49}" type="datetimeFigureOut">
              <a:rPr lang="en-US" smtClean="0"/>
              <a:pPr/>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35B36A-55D0-4057-AED9-D9F37316F46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D27DAA6-8310-404C-B1A0-5B186C66DE49}" type="datetimeFigureOut">
              <a:rPr lang="en-US" smtClean="0"/>
              <a:pPr/>
              <a:t>4/17/2020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735B36A-55D0-4057-AED9-D9F37316F46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5.png"/><Relationship Id="rId2" Type="http://schemas.openxmlformats.org/officeDocument/2006/relationships/audio" Target="file:///C:\Documents%20and%20Settings\Irena\Desktop\Dom\Rita%20Ora%20-%20How%20To%20Be%20Lonely%20(Official%20Music%20Video).mp3" TargetMode="External"/><Relationship Id="rId1" Type="http://schemas.openxmlformats.org/officeDocument/2006/relationships/audio" Target="file:///C:\Documents%20and%20Settings\Irena\Desktop\Dom\Kylie%20Minogue%20&amp;%20Nick%20Cave%20-%20Where%20The%20Wild%20Roses%20Grow%20(HQ)%20(NO%20Ad).mp3" TargetMode="Externa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33000" r="-3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b="1" dirty="0" smtClean="0">
                <a:solidFill>
                  <a:srgbClr val="FFFF00"/>
                </a:solidFill>
                <a:latin typeface="Comic Sans MS" pitchFamily="66" charset="0"/>
              </a:rPr>
              <a:t>“OTVORENIH OČIJU”</a:t>
            </a:r>
            <a:endParaRPr lang="en-US" b="1" dirty="0">
              <a:solidFill>
                <a:srgbClr val="FFFF00"/>
              </a:solidFill>
              <a:latin typeface="Comic Sans MS" pitchFamily="66" charset="0"/>
            </a:endParaRPr>
          </a:p>
        </p:txBody>
      </p:sp>
      <p:sp>
        <p:nvSpPr>
          <p:cNvPr id="3" name="Subtitle 2"/>
          <p:cNvSpPr>
            <a:spLocks noGrp="1"/>
          </p:cNvSpPr>
          <p:nvPr>
            <p:ph type="subTitle" idx="1"/>
          </p:nvPr>
        </p:nvSpPr>
        <p:spPr/>
        <p:txBody>
          <a:bodyPr anchor="ctr"/>
          <a:lstStyle/>
          <a:p>
            <a:r>
              <a:rPr lang="hr-HR" dirty="0" smtClean="0">
                <a:solidFill>
                  <a:srgbClr val="FFFF00"/>
                </a:solidFill>
                <a:latin typeface="Comic Sans MS" pitchFamily="66" charset="0"/>
              </a:rPr>
              <a:t>NASILNO PONAŠANJE U VEZI</a:t>
            </a:r>
            <a:endParaRPr lang="en-US" dirty="0">
              <a:solidFill>
                <a:srgbClr val="FFFF00"/>
              </a:solidFill>
              <a:latin typeface="Comic Sans MS" pitchFamily="66" charset="0"/>
            </a:endParaRPr>
          </a:p>
        </p:txBody>
      </p:sp>
      <p:pic>
        <p:nvPicPr>
          <p:cNvPr id="4" name="Kylie Minogue &amp; Nick Cave - Where The Wild Roses Grow (HQ) (NO Ad).mp3">
            <a:hlinkClick r:id="" action="ppaction://media"/>
          </p:cNvPr>
          <p:cNvPicPr>
            <a:picLocks noRot="1" noChangeAspect="1"/>
          </p:cNvPicPr>
          <p:nvPr>
            <a:audioFile r:link="rId1"/>
          </p:nvPr>
        </p:nvPicPr>
        <p:blipFill>
          <a:blip r:embed="rId5"/>
          <a:stretch>
            <a:fillRect/>
          </a:stretch>
        </p:blipFill>
        <p:spPr>
          <a:xfrm>
            <a:off x="4419600" y="3276600"/>
            <a:ext cx="304800" cy="304800"/>
          </a:xfrm>
          <a:prstGeom prst="rect">
            <a:avLst/>
          </a:prstGeom>
        </p:spPr>
      </p:pic>
      <p:pic>
        <p:nvPicPr>
          <p:cNvPr id="6" name="Rita Ora - How To Be Lonely (Official Music Video).mp3">
            <a:hlinkClick r:id="" action="ppaction://media"/>
          </p:cNvPr>
          <p:cNvPicPr>
            <a:picLocks noRot="1" noChangeAspect="1"/>
          </p:cNvPicPr>
          <p:nvPr>
            <a:audioFile r:link="rId2"/>
          </p:nvPr>
        </p:nvPicPr>
        <p:blipFill>
          <a:blip r:embed="rId6"/>
          <a:stretch>
            <a:fillRect/>
          </a:stretch>
        </p:blipFill>
        <p:spPr>
          <a:xfrm>
            <a:off x="4419600" y="3276600"/>
            <a:ext cx="304800" cy="304800"/>
          </a:xfrm>
          <a:prstGeom prst="rect">
            <a:avLst/>
          </a:prstGeom>
        </p:spPr>
      </p:pic>
      <p:pic>
        <p:nvPicPr>
          <p:cNvPr id="7" name="Rita Ora - How To Be Lonely (Official Music Video).mp3">
            <a:hlinkClick r:id="" action="ppaction://media"/>
          </p:cNvPr>
          <p:cNvPicPr>
            <a:picLocks noRot="1" noChangeAspect="1"/>
          </p:cNvPicPr>
          <p:nvPr>
            <a:audioFile r:link="rId2"/>
          </p:nvPr>
        </p:nvPicPr>
        <p:blipFill>
          <a:blip r:embed="rId7"/>
          <a:stretch>
            <a:fillRect/>
          </a:stretch>
        </p:blipFill>
        <p:spPr>
          <a:xfrm>
            <a:off x="4419600" y="3276600"/>
            <a:ext cx="304800" cy="304800"/>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xit" presetSubtype="16" fill="hold" grpId="0" nodeType="clickEffect">
                                  <p:stCondLst>
                                    <p:cond delay="0"/>
                                  </p:stCondLst>
                                  <p:childTnLst>
                                    <p:animEffect transition="out" filter="box(in)">
                                      <p:cBhvr>
                                        <p:cTn id="12" dur="2000"/>
                                        <p:tgtEl>
                                          <p:spTgt spid="3">
                                            <p:txEl>
                                              <p:pRg st="0" end="0"/>
                                            </p:txEl>
                                          </p:spTgt>
                                        </p:tgtEl>
                                      </p:cBhvr>
                                    </p:animEffect>
                                    <p:set>
                                      <p:cBhvr>
                                        <p:cTn id="13" dur="1" fill="hold">
                                          <p:stCondLst>
                                            <p:cond delay="1999"/>
                                          </p:stCondLst>
                                        </p:cTn>
                                        <p:tgtEl>
                                          <p:spTgt spid="3">
                                            <p:txEl>
                                              <p:pRg st="0" end="0"/>
                                            </p:txEl>
                                          </p:spTgt>
                                        </p:tgtEl>
                                        <p:attrNameLst>
                                          <p:attrName>style.visibility</p:attrName>
                                        </p:attrNameLst>
                                      </p:cBhvr>
                                      <p:to>
                                        <p:strVal val="hidden"/>
                                      </p:to>
                                    </p:set>
                                  </p:childTnLst>
                                </p:cTn>
                              </p:par>
                            </p:childTnLst>
                          </p:cTn>
                        </p:par>
                        <p:par>
                          <p:cTn id="14" fill="hold">
                            <p:stCondLst>
                              <p:cond delay="2000"/>
                            </p:stCondLst>
                            <p:childTnLst>
                              <p:par>
                                <p:cTn id="15" presetID="1" presetClass="mediacall" presetSubtype="0" fill="hold" nodeType="afterEffect">
                                  <p:stCondLst>
                                    <p:cond delay="0"/>
                                  </p:stCondLst>
                                  <p:childTnLst>
                                    <p:cmd type="call" cmd="playFrom(0.0)">
                                      <p:cBhvr>
                                        <p:cTn id="16" dur="209717" fill="hold"/>
                                        <p:tgtEl>
                                          <p:spTgt spid="6"/>
                                        </p:tgtEl>
                                      </p:cBhvr>
                                    </p:cmd>
                                  </p:childTnLst>
                                </p:cTn>
                              </p:par>
                            </p:childTnLst>
                          </p:cTn>
                        </p:par>
                        <p:par>
                          <p:cTn id="17" fill="hold">
                            <p:stCondLst>
                              <p:cond delay="211717"/>
                            </p:stCondLst>
                            <p:childTnLst>
                              <p:par>
                                <p:cTn id="18" presetID="1" presetClass="mediacall" presetSubtype="0" fill="hold" nodeType="afterEffect">
                                  <p:stCondLst>
                                    <p:cond delay="0"/>
                                  </p:stCondLst>
                                  <p:childTnLst>
                                    <p:cmd type="call" cmd="playFrom(0.0)">
                                      <p:cBhvr>
                                        <p:cTn id="19"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20"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audio>
              <p:cMediaNode>
                <p:cTn id="21"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audio>
              <p:cMediaNode numSld="999" showWhenStopped="0">
                <p:cTn id="22" repeatCount="indefinite" fill="hold" display="0">
                  <p:stCondLst>
                    <p:cond delay="indefinite"/>
                  </p:stCondLst>
                  <p:endCondLst>
                    <p:cond evt="onPrev" delay="0">
                      <p:tgtEl>
                        <p:sldTgt/>
                      </p:tgtEl>
                    </p:cond>
                    <p:cond evt="onStopAudio" delay="0">
                      <p:tgtEl>
                        <p:sldTgt/>
                      </p:tgtEl>
                    </p:cond>
                  </p:endCondLst>
                </p:cTn>
                <p:tgtEl>
                  <p:spTgt spid="7"/>
                </p:tgtEl>
              </p:cMediaNode>
            </p:audio>
          </p:childTnLst>
        </p:cTn>
      </p:par>
    </p:tnLst>
    <p:bldLst>
      <p:bldP spid="2" grpId="1"/>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
            </a:r>
            <a:br>
              <a:rPr lang="en-US" dirty="0" smtClean="0"/>
            </a:br>
            <a:r>
              <a:rPr lang="en-US" dirty="0" smtClean="0">
                <a:solidFill>
                  <a:srgbClr val="FFFF00"/>
                </a:solidFill>
              </a:rPr>
              <a:t> </a:t>
            </a:r>
            <a:r>
              <a:rPr lang="en-US" dirty="0" smtClean="0">
                <a:solidFill>
                  <a:srgbClr val="00B0F0"/>
                </a:solidFill>
                <a:latin typeface="Comic Sans MS" pitchFamily="66" charset="0"/>
              </a:rPr>
              <a:t>I </a:t>
            </a:r>
            <a:r>
              <a:rPr lang="en-US" dirty="0" err="1" smtClean="0">
                <a:solidFill>
                  <a:srgbClr val="00B0F0"/>
                </a:solidFill>
                <a:latin typeface="Comic Sans MS" pitchFamily="66" charset="0"/>
              </a:rPr>
              <a:t>na</a:t>
            </a:r>
            <a:r>
              <a:rPr lang="en-US" dirty="0" smtClean="0">
                <a:solidFill>
                  <a:srgbClr val="00B0F0"/>
                </a:solidFill>
                <a:latin typeface="Comic Sans MS" pitchFamily="66" charset="0"/>
              </a:rPr>
              <a:t> </a:t>
            </a:r>
            <a:r>
              <a:rPr lang="en-US" dirty="0" err="1" smtClean="0">
                <a:solidFill>
                  <a:srgbClr val="00B0F0"/>
                </a:solidFill>
                <a:latin typeface="Comic Sans MS" pitchFamily="66" charset="0"/>
              </a:rPr>
              <a:t>kraju</a:t>
            </a:r>
            <a:r>
              <a:rPr lang="en-US" dirty="0" smtClean="0">
                <a:solidFill>
                  <a:srgbClr val="00B0F0"/>
                </a:solidFill>
                <a:latin typeface="Comic Sans MS" pitchFamily="66" charset="0"/>
              </a:rPr>
              <a:t> </a:t>
            </a:r>
            <a:r>
              <a:rPr lang="en-US" dirty="0" err="1" smtClean="0">
                <a:solidFill>
                  <a:srgbClr val="00B0F0"/>
                </a:solidFill>
                <a:latin typeface="Comic Sans MS" pitchFamily="66" charset="0"/>
              </a:rPr>
              <a:t>važno</a:t>
            </a:r>
            <a:r>
              <a:rPr lang="en-US" dirty="0" smtClean="0">
                <a:solidFill>
                  <a:srgbClr val="00B0F0"/>
                </a:solidFill>
                <a:latin typeface="Comic Sans MS" pitchFamily="66" charset="0"/>
              </a:rPr>
              <a:t> je </a:t>
            </a:r>
            <a:r>
              <a:rPr lang="en-US" dirty="0" err="1" smtClean="0">
                <a:solidFill>
                  <a:srgbClr val="00B0F0"/>
                </a:solidFill>
                <a:latin typeface="Comic Sans MS" pitchFamily="66" charset="0"/>
              </a:rPr>
              <a:t>zapamtiti</a:t>
            </a:r>
            <a:r>
              <a:rPr lang="en-US" dirty="0" smtClean="0">
                <a:solidFill>
                  <a:srgbClr val="00B0F0"/>
                </a:solidFill>
                <a:latin typeface="Comic Sans MS" pitchFamily="66" charset="0"/>
              </a:rPr>
              <a:t> </a:t>
            </a:r>
            <a:r>
              <a:rPr lang="en-US" dirty="0" smtClean="0">
                <a:latin typeface="Comic Sans MS" pitchFamily="66" charset="0"/>
              </a:rPr>
              <a:t/>
            </a:r>
            <a:br>
              <a:rPr lang="en-US" dirty="0" smtClean="0">
                <a:latin typeface="Comic Sans MS" pitchFamily="66" charset="0"/>
              </a:rPr>
            </a:br>
            <a:endParaRPr lang="en-US" dirty="0">
              <a:latin typeface="Comic Sans MS" pitchFamily="66" charset="0"/>
            </a:endParaRPr>
          </a:p>
        </p:txBody>
      </p:sp>
      <p:sp>
        <p:nvSpPr>
          <p:cNvPr id="9" name="Content Placeholder 8"/>
          <p:cNvSpPr>
            <a:spLocks noGrp="1"/>
          </p:cNvSpPr>
          <p:nvPr>
            <p:ph idx="1"/>
          </p:nvPr>
        </p:nvSpPr>
        <p:spPr/>
        <p:txBody>
          <a:bodyPr/>
          <a:lstStyle/>
          <a:p>
            <a:pPr>
              <a:buNone/>
            </a:pPr>
            <a:endParaRPr lang="hr-HR" dirty="0" smtClean="0"/>
          </a:p>
          <a:p>
            <a:pPr>
              <a:buNone/>
            </a:pPr>
            <a:endParaRPr lang="hr-HR" dirty="0" smtClean="0"/>
          </a:p>
          <a:p>
            <a:pPr algn="ctr">
              <a:buNone/>
            </a:pPr>
            <a:r>
              <a:rPr lang="en-US" sz="3600" dirty="0" err="1" smtClean="0">
                <a:solidFill>
                  <a:srgbClr val="FFFF00"/>
                </a:solidFill>
                <a:latin typeface="Comic Sans MS" pitchFamily="66" charset="0"/>
              </a:rPr>
              <a:t>Svatko</a:t>
            </a:r>
            <a:r>
              <a:rPr lang="en-US" sz="3600" dirty="0" smtClean="0">
                <a:solidFill>
                  <a:srgbClr val="FFFF00"/>
                </a:solidFill>
                <a:latin typeface="Comic Sans MS" pitchFamily="66" charset="0"/>
              </a:rPr>
              <a:t> </a:t>
            </a:r>
            <a:r>
              <a:rPr lang="en-US" sz="3600" dirty="0" err="1" smtClean="0">
                <a:solidFill>
                  <a:srgbClr val="FFFF00"/>
                </a:solidFill>
                <a:latin typeface="Comic Sans MS" pitchFamily="66" charset="0"/>
              </a:rPr>
              <a:t>ima</a:t>
            </a:r>
            <a:r>
              <a:rPr lang="en-US" sz="3600" dirty="0" smtClean="0">
                <a:solidFill>
                  <a:srgbClr val="FFFF00"/>
                </a:solidFill>
                <a:latin typeface="Comic Sans MS" pitchFamily="66" charset="0"/>
              </a:rPr>
              <a:t> </a:t>
            </a:r>
            <a:r>
              <a:rPr lang="en-US" sz="3600" dirty="0" err="1" smtClean="0">
                <a:solidFill>
                  <a:srgbClr val="FFFF00"/>
                </a:solidFill>
                <a:latin typeface="Comic Sans MS" pitchFamily="66" charset="0"/>
              </a:rPr>
              <a:t>pravo</a:t>
            </a:r>
            <a:r>
              <a:rPr lang="en-US" sz="3600" dirty="0" smtClean="0">
                <a:solidFill>
                  <a:srgbClr val="FFFF00"/>
                </a:solidFill>
                <a:latin typeface="Comic Sans MS" pitchFamily="66" charset="0"/>
              </a:rPr>
              <a:t> </a:t>
            </a:r>
            <a:r>
              <a:rPr lang="en-US" sz="3600" dirty="0" err="1" smtClean="0">
                <a:solidFill>
                  <a:srgbClr val="FFFF00"/>
                </a:solidFill>
                <a:latin typeface="Comic Sans MS" pitchFamily="66" charset="0"/>
              </a:rPr>
              <a:t>na</a:t>
            </a:r>
            <a:r>
              <a:rPr lang="en-US" sz="3600" dirty="0" smtClean="0">
                <a:solidFill>
                  <a:srgbClr val="FFFF00"/>
                </a:solidFill>
                <a:latin typeface="Comic Sans MS" pitchFamily="66" charset="0"/>
              </a:rPr>
              <a:t> </a:t>
            </a:r>
            <a:r>
              <a:rPr lang="en-US" sz="3600" dirty="0" err="1" smtClean="0">
                <a:solidFill>
                  <a:srgbClr val="FFFF00"/>
                </a:solidFill>
                <a:latin typeface="Comic Sans MS" pitchFamily="66" charset="0"/>
              </a:rPr>
              <a:t>vezu</a:t>
            </a:r>
            <a:r>
              <a:rPr lang="en-US" sz="3600" dirty="0" smtClean="0">
                <a:solidFill>
                  <a:srgbClr val="FFFF00"/>
                </a:solidFill>
                <a:latin typeface="Comic Sans MS" pitchFamily="66" charset="0"/>
              </a:rPr>
              <a:t> u </a:t>
            </a:r>
            <a:r>
              <a:rPr lang="en-US" sz="3600" dirty="0" err="1" smtClean="0">
                <a:solidFill>
                  <a:srgbClr val="FFFF00"/>
                </a:solidFill>
                <a:latin typeface="Comic Sans MS" pitchFamily="66" charset="0"/>
              </a:rPr>
              <a:t>kojoj</a:t>
            </a:r>
            <a:r>
              <a:rPr lang="en-US" sz="3600" dirty="0" smtClean="0">
                <a:solidFill>
                  <a:srgbClr val="FFFF00"/>
                </a:solidFill>
                <a:latin typeface="Comic Sans MS" pitchFamily="66" charset="0"/>
              </a:rPr>
              <a:t> </a:t>
            </a:r>
            <a:r>
              <a:rPr lang="en-US" sz="3600" dirty="0" err="1" smtClean="0">
                <a:solidFill>
                  <a:srgbClr val="FFFF00"/>
                </a:solidFill>
                <a:latin typeface="Comic Sans MS" pitchFamily="66" charset="0"/>
              </a:rPr>
              <a:t>će</a:t>
            </a:r>
            <a:r>
              <a:rPr lang="en-US" sz="3600" dirty="0" smtClean="0">
                <a:solidFill>
                  <a:srgbClr val="FFFF00"/>
                </a:solidFill>
                <a:latin typeface="Comic Sans MS" pitchFamily="66" charset="0"/>
              </a:rPr>
              <a:t> </a:t>
            </a:r>
            <a:r>
              <a:rPr lang="en-US" sz="3600" dirty="0" err="1" smtClean="0">
                <a:solidFill>
                  <a:srgbClr val="FFFF00"/>
                </a:solidFill>
                <a:latin typeface="Comic Sans MS" pitchFamily="66" charset="0"/>
              </a:rPr>
              <a:t>graditi</a:t>
            </a:r>
            <a:r>
              <a:rPr lang="en-US" sz="3600" dirty="0" smtClean="0">
                <a:solidFill>
                  <a:srgbClr val="FFFF00"/>
                </a:solidFill>
                <a:latin typeface="Comic Sans MS" pitchFamily="66" charset="0"/>
              </a:rPr>
              <a:t> </a:t>
            </a:r>
            <a:r>
              <a:rPr lang="en-US" sz="3600" dirty="0" err="1" smtClean="0">
                <a:solidFill>
                  <a:srgbClr val="FFFF00"/>
                </a:solidFill>
                <a:latin typeface="Comic Sans MS" pitchFamily="66" charset="0"/>
              </a:rPr>
              <a:t>odnose</a:t>
            </a:r>
            <a:r>
              <a:rPr lang="en-US" sz="3600" dirty="0" smtClean="0">
                <a:solidFill>
                  <a:srgbClr val="FFFF00"/>
                </a:solidFill>
                <a:latin typeface="Comic Sans MS" pitchFamily="66" charset="0"/>
              </a:rPr>
              <a:t> </a:t>
            </a:r>
            <a:r>
              <a:rPr lang="en-US" sz="3600" dirty="0" err="1" smtClean="0">
                <a:solidFill>
                  <a:srgbClr val="FFFF00"/>
                </a:solidFill>
                <a:latin typeface="Comic Sans MS" pitchFamily="66" charset="0"/>
              </a:rPr>
              <a:t>pune</a:t>
            </a:r>
            <a:r>
              <a:rPr lang="en-US" sz="3600" dirty="0" smtClean="0">
                <a:solidFill>
                  <a:srgbClr val="FFFF00"/>
                </a:solidFill>
                <a:latin typeface="Comic Sans MS" pitchFamily="66" charset="0"/>
              </a:rPr>
              <a:t> </a:t>
            </a:r>
            <a:r>
              <a:rPr lang="en-US" sz="3600" dirty="0" err="1" smtClean="0">
                <a:solidFill>
                  <a:srgbClr val="FFFF00"/>
                </a:solidFill>
                <a:latin typeface="Comic Sans MS" pitchFamily="66" charset="0"/>
              </a:rPr>
              <a:t>poštovanja</a:t>
            </a:r>
            <a:r>
              <a:rPr lang="en-US" sz="3600" dirty="0" smtClean="0">
                <a:solidFill>
                  <a:srgbClr val="FFFF00"/>
                </a:solidFill>
                <a:latin typeface="Comic Sans MS" pitchFamily="66" charset="0"/>
              </a:rPr>
              <a:t>, </a:t>
            </a:r>
            <a:r>
              <a:rPr lang="en-US" sz="3600" dirty="0" err="1" smtClean="0">
                <a:solidFill>
                  <a:srgbClr val="FFFF00"/>
                </a:solidFill>
                <a:latin typeface="Comic Sans MS" pitchFamily="66" charset="0"/>
              </a:rPr>
              <a:t>povjerenja</a:t>
            </a:r>
            <a:r>
              <a:rPr lang="en-US" sz="3600" dirty="0" smtClean="0">
                <a:solidFill>
                  <a:srgbClr val="FFFF00"/>
                </a:solidFill>
                <a:latin typeface="Comic Sans MS" pitchFamily="66" charset="0"/>
              </a:rPr>
              <a:t> </a:t>
            </a:r>
            <a:r>
              <a:rPr lang="en-US" sz="3600" dirty="0" err="1" smtClean="0">
                <a:solidFill>
                  <a:srgbClr val="FFFF00"/>
                </a:solidFill>
                <a:latin typeface="Comic Sans MS" pitchFamily="66" charset="0"/>
              </a:rPr>
              <a:t>i</a:t>
            </a:r>
            <a:r>
              <a:rPr lang="en-US" sz="3600" dirty="0" smtClean="0">
                <a:solidFill>
                  <a:srgbClr val="FFFF00"/>
                </a:solidFill>
                <a:latin typeface="Comic Sans MS" pitchFamily="66" charset="0"/>
              </a:rPr>
              <a:t> </a:t>
            </a:r>
            <a:r>
              <a:rPr lang="en-US" sz="3600" dirty="0" err="1" smtClean="0">
                <a:solidFill>
                  <a:srgbClr val="FFFF00"/>
                </a:solidFill>
                <a:latin typeface="Comic Sans MS" pitchFamily="66" charset="0"/>
              </a:rPr>
              <a:t>uvažavanja</a:t>
            </a:r>
            <a:r>
              <a:rPr lang="en-US" sz="3600" dirty="0" smtClean="0">
                <a:solidFill>
                  <a:srgbClr val="FFFF00"/>
                </a:solidFill>
                <a:latin typeface="Comic Sans MS" pitchFamily="66" charset="0"/>
              </a:rPr>
              <a:t>, </a:t>
            </a:r>
            <a:r>
              <a:rPr lang="hr-HR" sz="3600" dirty="0" smtClean="0">
                <a:solidFill>
                  <a:srgbClr val="FFFF00"/>
                </a:solidFill>
                <a:latin typeface="Comic Sans MS" pitchFamily="66" charset="0"/>
              </a:rPr>
              <a:t/>
            </a:r>
            <a:br>
              <a:rPr lang="hr-HR" sz="3600" dirty="0" smtClean="0">
                <a:solidFill>
                  <a:srgbClr val="FFFF00"/>
                </a:solidFill>
                <a:latin typeface="Comic Sans MS" pitchFamily="66" charset="0"/>
              </a:rPr>
            </a:br>
            <a:r>
              <a:rPr lang="hr-HR" sz="3600" dirty="0" smtClean="0">
                <a:solidFill>
                  <a:srgbClr val="FFFF00"/>
                </a:solidFill>
                <a:latin typeface="Comic Sans MS" pitchFamily="66" charset="0"/>
              </a:rPr>
              <a:t/>
            </a:r>
            <a:br>
              <a:rPr lang="hr-HR" sz="3600" dirty="0" smtClean="0">
                <a:solidFill>
                  <a:srgbClr val="FFFF00"/>
                </a:solidFill>
                <a:latin typeface="Comic Sans MS" pitchFamily="66" charset="0"/>
              </a:rPr>
            </a:br>
            <a:r>
              <a:rPr lang="en-US" sz="3600" dirty="0" err="1" smtClean="0">
                <a:solidFill>
                  <a:srgbClr val="FFFF00"/>
                </a:solidFill>
                <a:latin typeface="Comic Sans MS" pitchFamily="66" charset="0"/>
              </a:rPr>
              <a:t>vezu</a:t>
            </a:r>
            <a:r>
              <a:rPr lang="en-US" sz="3600" dirty="0" smtClean="0">
                <a:solidFill>
                  <a:srgbClr val="FFFF00"/>
                </a:solidFill>
                <a:latin typeface="Comic Sans MS" pitchFamily="66" charset="0"/>
              </a:rPr>
              <a:t> </a:t>
            </a:r>
            <a:r>
              <a:rPr lang="en-US" sz="3600" dirty="0" err="1" smtClean="0">
                <a:solidFill>
                  <a:srgbClr val="FFFF00"/>
                </a:solidFill>
                <a:latin typeface="Comic Sans MS" pitchFamily="66" charset="0"/>
              </a:rPr>
              <a:t>bez</a:t>
            </a:r>
            <a:r>
              <a:rPr lang="en-US" sz="3600" dirty="0" smtClean="0">
                <a:solidFill>
                  <a:srgbClr val="FFFF00"/>
                </a:solidFill>
                <a:latin typeface="Comic Sans MS" pitchFamily="66" charset="0"/>
              </a:rPr>
              <a:t> </a:t>
            </a:r>
            <a:r>
              <a:rPr lang="en-US" sz="3600" dirty="0" err="1" smtClean="0">
                <a:solidFill>
                  <a:srgbClr val="FFFF00"/>
                </a:solidFill>
                <a:latin typeface="Comic Sans MS" pitchFamily="66" charset="0"/>
              </a:rPr>
              <a:t>nasilja</a:t>
            </a:r>
            <a:r>
              <a:rPr lang="en-US" sz="3600" dirty="0" smtClean="0">
                <a:solidFill>
                  <a:srgbClr val="FFFF00"/>
                </a:solidFill>
                <a:latin typeface="Comic Sans MS" pitchFamily="66" charset="0"/>
              </a:rPr>
              <a:t>.</a:t>
            </a:r>
            <a:endParaRPr lang="en-US" sz="3600" dirty="0">
              <a:solidFill>
                <a:srgbClr val="FFFF00"/>
              </a:solidFill>
              <a:latin typeface="Comic Sans M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8"/>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anim calcmode="lin" valueType="num">
                                      <p:cBhvr additive="base">
                                        <p:cTn id="11" dur="30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2" dur="30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hr-HR" dirty="0" smtClean="0">
                <a:solidFill>
                  <a:srgbClr val="FFFF00"/>
                </a:solidFill>
                <a:latin typeface="Comic Sans MS" pitchFamily="66" charset="0"/>
              </a:rPr>
              <a:t>Cilj teme:</a:t>
            </a:r>
            <a:endParaRPr lang="en-US" dirty="0">
              <a:solidFill>
                <a:srgbClr val="FFFF00"/>
              </a:solidFill>
              <a:latin typeface="Comic Sans MS" pitchFamily="66" charset="0"/>
            </a:endParaRPr>
          </a:p>
        </p:txBody>
      </p:sp>
      <p:sp>
        <p:nvSpPr>
          <p:cNvPr id="3" name="Text Placeholder 2"/>
          <p:cNvSpPr>
            <a:spLocks noGrp="1"/>
          </p:cNvSpPr>
          <p:nvPr>
            <p:ph type="body" idx="1"/>
          </p:nvPr>
        </p:nvSpPr>
        <p:spPr>
          <a:xfrm>
            <a:off x="1600200" y="2507786"/>
            <a:ext cx="6615138" cy="2921478"/>
          </a:xfrm>
        </p:spPr>
        <p:txBody>
          <a:bodyPr anchor="ctr">
            <a:normAutofit/>
          </a:bodyPr>
          <a:lstStyle/>
          <a:p>
            <a:pPr algn="ctr"/>
            <a:r>
              <a:rPr lang="hr-HR" sz="2800" dirty="0" smtClean="0">
                <a:solidFill>
                  <a:srgbClr val="FFC000"/>
                </a:solidFill>
                <a:latin typeface="Comic Sans MS" pitchFamily="66" charset="0"/>
              </a:rPr>
              <a:t>Prepoznati različite vrste nasilja u mladenačkim vezama, razjasniti uzroke nasilnog ponašanja i osvijestiti posljedice podnošenja nasilne veze.</a:t>
            </a:r>
            <a:endParaRPr lang="en-US" sz="2800" dirty="0" smtClean="0">
              <a:solidFill>
                <a:srgbClr val="FFC000"/>
              </a:solidFill>
              <a:latin typeface="Comic Sans MS" pitchFamily="66" charset="0"/>
            </a:endParaRPr>
          </a:p>
          <a:p>
            <a:pPr algn="ctr"/>
            <a:endParaRPr lang="en-US"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solidFill>
                  <a:srgbClr val="FFFF00"/>
                </a:solidFill>
                <a:latin typeface="Comic Sans MS" pitchFamily="66" charset="0"/>
              </a:rPr>
              <a:t>VRSTE NASILJA U VEZAMA</a:t>
            </a:r>
            <a:r>
              <a:rPr lang="en-US" dirty="0" smtClean="0"/>
              <a:t/>
            </a:r>
            <a:br>
              <a:rPr lang="en-US" dirty="0" smtClean="0"/>
            </a:br>
            <a:endParaRPr lang="en-US" dirty="0"/>
          </a:p>
        </p:txBody>
      </p:sp>
      <p:sp>
        <p:nvSpPr>
          <p:cNvPr id="11" name="Text Placeholder 10"/>
          <p:cNvSpPr>
            <a:spLocks noGrp="1"/>
          </p:cNvSpPr>
          <p:nvPr>
            <p:ph type="body" idx="1"/>
          </p:nvPr>
        </p:nvSpPr>
        <p:spPr>
          <a:xfrm>
            <a:off x="642910" y="1428736"/>
            <a:ext cx="6786610" cy="750887"/>
          </a:xfrm>
        </p:spPr>
        <p:txBody>
          <a:bodyPr>
            <a:normAutofit/>
          </a:bodyPr>
          <a:lstStyle/>
          <a:p>
            <a:r>
              <a:rPr lang="hr-HR" sz="2800" dirty="0" smtClean="0">
                <a:solidFill>
                  <a:srgbClr val="7030A0"/>
                </a:solidFill>
                <a:latin typeface="Comic Sans MS" pitchFamily="66" charset="0"/>
              </a:rPr>
              <a:t>FIZIČKO NASILJE </a:t>
            </a:r>
            <a:endParaRPr lang="en-US" sz="2800" dirty="0">
              <a:solidFill>
                <a:srgbClr val="7030A0"/>
              </a:solidFill>
              <a:latin typeface="Comic Sans MS" pitchFamily="66" charset="0"/>
            </a:endParaRPr>
          </a:p>
        </p:txBody>
      </p:sp>
      <p:sp>
        <p:nvSpPr>
          <p:cNvPr id="13" name="Text Placeholder 12"/>
          <p:cNvSpPr>
            <a:spLocks noGrp="1"/>
          </p:cNvSpPr>
          <p:nvPr>
            <p:ph type="body" sz="half" idx="3"/>
          </p:nvPr>
        </p:nvSpPr>
        <p:spPr/>
        <p:txBody>
          <a:bodyPr/>
          <a:lstStyle/>
          <a:p>
            <a:endParaRPr lang="en-US" dirty="0"/>
          </a:p>
        </p:txBody>
      </p:sp>
      <p:sp>
        <p:nvSpPr>
          <p:cNvPr id="12" name="Content Placeholder 11"/>
          <p:cNvSpPr>
            <a:spLocks noGrp="1"/>
          </p:cNvSpPr>
          <p:nvPr>
            <p:ph sz="quarter" idx="2"/>
          </p:nvPr>
        </p:nvSpPr>
        <p:spPr/>
        <p:txBody>
          <a:bodyPr>
            <a:normAutofit fontScale="85000" lnSpcReduction="20000"/>
          </a:bodyPr>
          <a:lstStyle/>
          <a:p>
            <a:pPr>
              <a:buFont typeface="Wingdings" pitchFamily="2" charset="2"/>
              <a:buChar char="v"/>
            </a:pPr>
            <a:r>
              <a:rPr lang="hr-HR" dirty="0" smtClean="0">
                <a:solidFill>
                  <a:srgbClr val="FFC000"/>
                </a:solidFill>
                <a:latin typeface="Comic Sans MS" pitchFamily="66" charset="0"/>
              </a:rPr>
              <a:t>odnosi se na različite oblike uporabe sile radi kontroliranja i ostvarivanja moći nad djevojkom ili mladićem, što uključuje šamaranje, udaranje, guranje, bacanje na pod, čupanje kose, ugrize, bacanje predmeta na osobu, prekrivanje usta da osoba prestane pričati, zatvaranje u neku prostoriju, a može ići sve do pokušaja ubojstva ili ubojstva.</a:t>
            </a:r>
            <a:endParaRPr lang="en-US" dirty="0" smtClean="0">
              <a:solidFill>
                <a:srgbClr val="FFC000"/>
              </a:solidFill>
              <a:latin typeface="Comic Sans MS" pitchFamily="66" charset="0"/>
            </a:endParaRPr>
          </a:p>
          <a:p>
            <a:pPr>
              <a:buNone/>
            </a:pPr>
            <a:endParaRPr lang="en-US" dirty="0"/>
          </a:p>
        </p:txBody>
      </p:sp>
      <p:pic>
        <p:nvPicPr>
          <p:cNvPr id="15" name="Content Placeholder 14" descr="nasilje.jpg"/>
          <p:cNvPicPr>
            <a:picLocks noGrp="1" noChangeAspect="1"/>
          </p:cNvPicPr>
          <p:nvPr>
            <p:ph sz="quarter" idx="4"/>
          </p:nvPr>
        </p:nvPicPr>
        <p:blipFill>
          <a:blip r:embed="rId2"/>
          <a:stretch>
            <a:fillRect/>
          </a:stretch>
        </p:blipFill>
        <p:spPr>
          <a:xfrm>
            <a:off x="4645025" y="2887641"/>
            <a:ext cx="4041775" cy="2713081"/>
          </a:xfr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 calcmode="lin" valueType="num">
                                      <p:cBhvr additive="base">
                                        <p:cTn id="12" dur="20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5"/>
                                        </p:tgtEl>
                                        <p:attrNameLst>
                                          <p:attrName>style.visibility</p:attrName>
                                        </p:attrNameLst>
                                      </p:cBhvr>
                                      <p:to>
                                        <p:strVal val="visible"/>
                                      </p:to>
                                    </p:set>
                                    <p:anim calcmode="lin" valueType="num">
                                      <p:cBhvr additive="base">
                                        <p:cTn id="18" dur="500" fill="hold"/>
                                        <p:tgtEl>
                                          <p:spTgt spid="15"/>
                                        </p:tgtEl>
                                        <p:attrNameLst>
                                          <p:attrName>ppt_x</p:attrName>
                                        </p:attrNameLst>
                                      </p:cBhvr>
                                      <p:tavLst>
                                        <p:tav tm="0">
                                          <p:val>
                                            <p:strVal val="#ppt_x"/>
                                          </p:val>
                                        </p:tav>
                                        <p:tav tm="100000">
                                          <p:val>
                                            <p:strVal val="#ppt_x"/>
                                          </p:val>
                                        </p:tav>
                                      </p:tavLst>
                                    </p:anim>
                                    <p:anim calcmode="lin" valueType="num">
                                      <p:cBhvr additive="base">
                                        <p:cTn id="1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1">
                                            <p:txEl>
                                              <p:pRg st="0" end="0"/>
                                            </p:txEl>
                                          </p:spTgt>
                                        </p:tgtEl>
                                        <p:attrNameLst>
                                          <p:attrName>style.visibility</p:attrName>
                                        </p:attrNameLst>
                                      </p:cBhvr>
                                      <p:to>
                                        <p:strVal val="visible"/>
                                      </p:to>
                                    </p:set>
                                    <p:anim calcmode="lin" valueType="num">
                                      <p:cBhvr additive="base">
                                        <p:cTn id="24" dur="20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5"/>
                                        </p:tgtEl>
                                        <p:attrNameLst>
                                          <p:attrName>style.visibility</p:attrName>
                                        </p:attrNameLst>
                                      </p:cBhvr>
                                      <p:to>
                                        <p:strVal val="visible"/>
                                      </p:to>
                                    </p:set>
                                    <p:anim calcmode="lin" valueType="num">
                                      <p:cBhvr additive="base">
                                        <p:cTn id="30" dur="2000" fill="hold"/>
                                        <p:tgtEl>
                                          <p:spTgt spid="15"/>
                                        </p:tgtEl>
                                        <p:attrNameLst>
                                          <p:attrName>ppt_x</p:attrName>
                                        </p:attrNameLst>
                                      </p:cBhvr>
                                      <p:tavLst>
                                        <p:tav tm="0">
                                          <p:val>
                                            <p:strVal val="#ppt_x"/>
                                          </p:val>
                                        </p:tav>
                                        <p:tav tm="100000">
                                          <p:val>
                                            <p:strVal val="#ppt_x"/>
                                          </p:val>
                                        </p:tav>
                                      </p:tavLst>
                                    </p:anim>
                                    <p:anim calcmode="lin" valueType="num">
                                      <p:cBhvr additive="base">
                                        <p:cTn id="31" dur="20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build="p"/>
      <p:bldP spid="1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329510" cy="1162050"/>
          </a:xfrm>
        </p:spPr>
        <p:txBody>
          <a:bodyPr anchor="ctr">
            <a:normAutofit/>
          </a:bodyPr>
          <a:lstStyle/>
          <a:p>
            <a:r>
              <a:rPr lang="hr-HR" sz="2800" dirty="0" smtClean="0">
                <a:solidFill>
                  <a:srgbClr val="7030A0"/>
                </a:solidFill>
                <a:latin typeface="Comic Sans MS" pitchFamily="66" charset="0"/>
              </a:rPr>
              <a:t>EMOCIONALNO/  PSIHIČKO NASILJE </a:t>
            </a:r>
            <a:endParaRPr lang="en-US" sz="2800" dirty="0">
              <a:solidFill>
                <a:srgbClr val="7030A0"/>
              </a:solidFill>
              <a:latin typeface="Comic Sans MS" pitchFamily="66" charset="0"/>
            </a:endParaRPr>
          </a:p>
        </p:txBody>
      </p:sp>
      <p:sp>
        <p:nvSpPr>
          <p:cNvPr id="3" name="Text Placeholder 2"/>
          <p:cNvSpPr>
            <a:spLocks noGrp="1"/>
          </p:cNvSpPr>
          <p:nvPr>
            <p:ph type="body" idx="2"/>
          </p:nvPr>
        </p:nvSpPr>
        <p:spPr/>
        <p:txBody>
          <a:bodyPr/>
          <a:lstStyle/>
          <a:p>
            <a:pPr lvl="0">
              <a:buFont typeface="Wingdings" pitchFamily="2" charset="2"/>
              <a:buChar char="v"/>
            </a:pPr>
            <a:r>
              <a:rPr lang="hr-HR" sz="2000" dirty="0" smtClean="0">
                <a:solidFill>
                  <a:srgbClr val="FFC000"/>
                </a:solidFill>
                <a:latin typeface="Comic Sans MS" pitchFamily="66" charset="0"/>
              </a:rPr>
              <a:t> uključuje ponašanja čiji je cilj zadobiti moć i kontrolu nad mladićem ili djevojkom, a obuhvaća prijetnje, zabrane, uhođenje i kontrolu kretanja, sprečavanje razgovora i izlazaka s prijateljima i prijateljicama, posesivno i ljubomorno ponašanje, uvredljive komentare, ismijavanje, uništavanje stvari.</a:t>
            </a:r>
            <a:endParaRPr lang="en-US" sz="2000" dirty="0" smtClean="0">
              <a:solidFill>
                <a:srgbClr val="FFC000"/>
              </a:solidFill>
              <a:latin typeface="Comic Sans MS" pitchFamily="66" charset="0"/>
            </a:endParaRPr>
          </a:p>
          <a:p>
            <a:endParaRPr lang="en-US" dirty="0"/>
          </a:p>
        </p:txBody>
      </p:sp>
      <p:pic>
        <p:nvPicPr>
          <p:cNvPr id="7" name="Content Placeholder 6" descr="e nasilje.jpeg"/>
          <p:cNvPicPr>
            <a:picLocks noGrp="1" noChangeAspect="1"/>
          </p:cNvPicPr>
          <p:nvPr>
            <p:ph sz="half" idx="1"/>
          </p:nvPr>
        </p:nvPicPr>
        <p:blipFill>
          <a:blip r:embed="rId2"/>
          <a:stretch>
            <a:fillRect/>
          </a:stretch>
        </p:blipFill>
        <p:spPr>
          <a:xfrm>
            <a:off x="4000496" y="2643182"/>
            <a:ext cx="4524407" cy="2714644"/>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2000" fill="hold"/>
                                        <p:tgtEl>
                                          <p:spTgt spid="7"/>
                                        </p:tgtEl>
                                        <p:attrNameLst>
                                          <p:attrName>ppt_x</p:attrName>
                                        </p:attrNameLst>
                                      </p:cBhvr>
                                      <p:tavLst>
                                        <p:tav tm="0">
                                          <p:val>
                                            <p:strVal val="#ppt_x"/>
                                          </p:val>
                                        </p:tav>
                                        <p:tav tm="100000">
                                          <p:val>
                                            <p:strVal val="#ppt_x"/>
                                          </p:val>
                                        </p:tav>
                                      </p:tavLst>
                                    </p:anim>
                                    <p:anim calcmode="lin" valueType="num">
                                      <p:cBhvr additive="base">
                                        <p:cTn id="19"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6472254" cy="1162050"/>
          </a:xfrm>
        </p:spPr>
        <p:txBody>
          <a:bodyPr anchor="ctr">
            <a:normAutofit/>
          </a:bodyPr>
          <a:lstStyle/>
          <a:p>
            <a:r>
              <a:rPr lang="hr-HR" dirty="0" smtClean="0">
                <a:solidFill>
                  <a:srgbClr val="7030A0"/>
                </a:solidFill>
              </a:rPr>
              <a:t>	</a:t>
            </a:r>
            <a:r>
              <a:rPr lang="hr-HR" sz="2800" dirty="0" smtClean="0">
                <a:solidFill>
                  <a:srgbClr val="7030A0"/>
                </a:solidFill>
                <a:latin typeface="Comic Sans MS" pitchFamily="66" charset="0"/>
              </a:rPr>
              <a:t>SEKSUALNO  NASILJE </a:t>
            </a:r>
            <a:endParaRPr lang="en-US" sz="2800" dirty="0" smtClean="0">
              <a:solidFill>
                <a:srgbClr val="7030A0"/>
              </a:solidFill>
              <a:latin typeface="Comic Sans MS" pitchFamily="66" charset="0"/>
            </a:endParaRPr>
          </a:p>
        </p:txBody>
      </p:sp>
      <p:sp>
        <p:nvSpPr>
          <p:cNvPr id="3" name="Text Placeholder 2"/>
          <p:cNvSpPr>
            <a:spLocks noGrp="1"/>
          </p:cNvSpPr>
          <p:nvPr>
            <p:ph type="body" idx="2"/>
          </p:nvPr>
        </p:nvSpPr>
        <p:spPr/>
        <p:txBody>
          <a:bodyPr>
            <a:normAutofit lnSpcReduction="10000"/>
          </a:bodyPr>
          <a:lstStyle/>
          <a:p>
            <a:pPr lvl="0">
              <a:buFont typeface="Wingdings" pitchFamily="2" charset="2"/>
              <a:buChar char="v"/>
            </a:pPr>
            <a:r>
              <a:rPr lang="hr-HR" sz="2000" dirty="0" smtClean="0">
                <a:solidFill>
                  <a:srgbClr val="FFC000"/>
                </a:solidFill>
                <a:latin typeface="Comic Sans MS" pitchFamily="66" charset="0"/>
              </a:rPr>
              <a:t> odnosi  se na neželjene seksualno dodirivanje, nagovaranje ili korištenje ucjena da bi osoba pristala na seksualni odnos, prisiljavanje na seksualne odnose ili seksualna ponašanja koja osoba ne želi, iskorištavanje alkoholiziranosti osobe da bi se s njom imao seksualni odnos.</a:t>
            </a:r>
            <a:endParaRPr lang="en-US" sz="2000" dirty="0" smtClean="0">
              <a:solidFill>
                <a:srgbClr val="FFC000"/>
              </a:solidFill>
              <a:latin typeface="Comic Sans MS" pitchFamily="66" charset="0"/>
            </a:endParaRPr>
          </a:p>
          <a:p>
            <a:endParaRPr lang="en-US" dirty="0"/>
          </a:p>
        </p:txBody>
      </p:sp>
      <p:pic>
        <p:nvPicPr>
          <p:cNvPr id="5" name="Content Placeholder 4" descr="s nasilje.jpg"/>
          <p:cNvPicPr>
            <a:picLocks noGrp="1" noChangeAspect="1"/>
          </p:cNvPicPr>
          <p:nvPr>
            <p:ph sz="half" idx="1"/>
          </p:nvPr>
        </p:nvPicPr>
        <p:blipFill>
          <a:blip r:embed="rId2" cstate="print"/>
          <a:stretch>
            <a:fillRect/>
          </a:stretch>
        </p:blipFill>
        <p:spPr>
          <a:xfrm>
            <a:off x="4286248" y="2214554"/>
            <a:ext cx="4140222" cy="2760148"/>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nodeType="clickEffect">
                                  <p:stCondLst>
                                    <p:cond delay="0"/>
                                  </p:stCondLst>
                                  <p:childTnLst>
                                    <p:animEffect transition="out" filter="checkerboard(across)">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normAutofit/>
          </a:bodyPr>
          <a:lstStyle/>
          <a:p>
            <a:r>
              <a:rPr lang="hr-HR" sz="2800" dirty="0" smtClean="0">
                <a:solidFill>
                  <a:srgbClr val="FFFF00"/>
                </a:solidFill>
                <a:latin typeface="Comic Sans MS" pitchFamily="66" charset="0"/>
              </a:rPr>
              <a:t>UZROCI NASILJA U VEZAMA MLADIH</a:t>
            </a:r>
            <a:endParaRPr lang="en-US" dirty="0"/>
          </a:p>
        </p:txBody>
      </p:sp>
      <p:sp>
        <p:nvSpPr>
          <p:cNvPr id="6" name="Content Placeholder 5"/>
          <p:cNvSpPr>
            <a:spLocks noGrp="1"/>
          </p:cNvSpPr>
          <p:nvPr>
            <p:ph idx="1"/>
          </p:nvPr>
        </p:nvSpPr>
        <p:spPr/>
        <p:txBody>
          <a:bodyPr>
            <a:normAutofit fontScale="77500" lnSpcReduction="20000"/>
          </a:bodyPr>
          <a:lstStyle/>
          <a:p>
            <a:pPr lvl="1"/>
            <a:r>
              <a:rPr lang="hr-HR" dirty="0" smtClean="0">
                <a:solidFill>
                  <a:srgbClr val="FFC000"/>
                </a:solidFill>
              </a:rPr>
              <a:t>Izloženost nasilju u vlastitoj obitelji</a:t>
            </a:r>
            <a:endParaRPr lang="en-US" dirty="0" smtClean="0">
              <a:solidFill>
                <a:srgbClr val="FFC000"/>
              </a:solidFill>
            </a:endParaRPr>
          </a:p>
          <a:p>
            <a:pPr lvl="1"/>
            <a:r>
              <a:rPr lang="hr-HR" dirty="0" smtClean="0">
                <a:solidFill>
                  <a:srgbClr val="FFC000"/>
                </a:solidFill>
              </a:rPr>
              <a:t>Loša slika o sebi i nesigurnost u sebe</a:t>
            </a:r>
            <a:endParaRPr lang="en-US" dirty="0" smtClean="0">
              <a:solidFill>
                <a:srgbClr val="FFC000"/>
              </a:solidFill>
            </a:endParaRPr>
          </a:p>
          <a:p>
            <a:pPr lvl="1"/>
            <a:r>
              <a:rPr lang="hr-HR" dirty="0" smtClean="0">
                <a:solidFill>
                  <a:srgbClr val="FFC000"/>
                </a:solidFill>
              </a:rPr>
              <a:t>Potreba za dokazivanjem u vezi po „svaku cijenu“</a:t>
            </a:r>
            <a:endParaRPr lang="en-US" dirty="0" smtClean="0">
              <a:solidFill>
                <a:srgbClr val="FFC000"/>
              </a:solidFill>
            </a:endParaRPr>
          </a:p>
          <a:p>
            <a:pPr lvl="1"/>
            <a:r>
              <a:rPr lang="hr-HR" dirty="0" smtClean="0">
                <a:solidFill>
                  <a:srgbClr val="FFC000"/>
                </a:solidFill>
              </a:rPr>
              <a:t>Posesivnost i ljubomora</a:t>
            </a:r>
            <a:endParaRPr lang="en-US" dirty="0" smtClean="0">
              <a:solidFill>
                <a:srgbClr val="FFC000"/>
              </a:solidFill>
            </a:endParaRPr>
          </a:p>
          <a:p>
            <a:pPr lvl="1"/>
            <a:r>
              <a:rPr lang="hr-HR" dirty="0" smtClean="0">
                <a:solidFill>
                  <a:srgbClr val="FFC000"/>
                </a:solidFill>
              </a:rPr>
              <a:t>Uvjerenje da je mladićima dopušteno puno više nego djevojkama</a:t>
            </a:r>
            <a:endParaRPr lang="en-US" dirty="0" smtClean="0">
              <a:solidFill>
                <a:srgbClr val="FFC000"/>
              </a:solidFill>
            </a:endParaRPr>
          </a:p>
          <a:p>
            <a:pPr lvl="1"/>
            <a:r>
              <a:rPr lang="hr-HR" dirty="0" smtClean="0">
                <a:solidFill>
                  <a:srgbClr val="FFC000"/>
                </a:solidFill>
              </a:rPr>
              <a:t>Ne prepoznavanje određenih ponašanja u vezi kao oblika nasilja</a:t>
            </a:r>
            <a:endParaRPr lang="en-US" dirty="0" smtClean="0">
              <a:solidFill>
                <a:srgbClr val="FFC000"/>
              </a:solidFill>
            </a:endParaRPr>
          </a:p>
          <a:p>
            <a:pPr lvl="1"/>
            <a:r>
              <a:rPr lang="hr-HR" dirty="0" smtClean="0">
                <a:solidFill>
                  <a:srgbClr val="FFC000"/>
                </a:solidFill>
              </a:rPr>
              <a:t>Ne poznavanje svojih i tuđih prava u vezi</a:t>
            </a:r>
            <a:endParaRPr lang="en-US" dirty="0" smtClean="0">
              <a:solidFill>
                <a:srgbClr val="FFC000"/>
              </a:solidFill>
            </a:endParaRPr>
          </a:p>
          <a:p>
            <a:pPr lvl="1"/>
            <a:r>
              <a:rPr lang="hr-HR" dirty="0" smtClean="0">
                <a:solidFill>
                  <a:srgbClr val="FFC000"/>
                </a:solidFill>
              </a:rPr>
              <a:t>Prihvaćanje nasilja kao načina rješavanja nesuglasica, razlika u mišljenju i sukoba</a:t>
            </a:r>
            <a:endParaRPr lang="en-US" dirty="0" smtClean="0">
              <a:solidFill>
                <a:srgbClr val="FFC000"/>
              </a:solidFill>
            </a:endParaRPr>
          </a:p>
          <a:p>
            <a:pPr lvl="1"/>
            <a:r>
              <a:rPr lang="hr-HR" dirty="0" smtClean="0">
                <a:solidFill>
                  <a:srgbClr val="FFC000"/>
                </a:solidFill>
              </a:rPr>
              <a:t>Slabe komunikacijske vještine i poteškoće u izražavanju osjećaja, svojih želja i potreba</a:t>
            </a:r>
            <a:endParaRPr lang="en-US" dirty="0" smtClean="0">
              <a:solidFill>
                <a:srgbClr val="FFC000"/>
              </a:solidFill>
            </a:endParaRPr>
          </a:p>
          <a:p>
            <a:pPr lvl="1"/>
            <a:r>
              <a:rPr lang="hr-HR" dirty="0" smtClean="0">
                <a:solidFill>
                  <a:srgbClr val="FFC000"/>
                </a:solidFill>
              </a:rPr>
              <a:t>Pozitivan odnos vršnjaka prema korištenju nasilja u vezama</a:t>
            </a:r>
            <a:endParaRPr lang="en-US" dirty="0" smtClean="0">
              <a:solidFill>
                <a:srgbClr val="FFC000"/>
              </a:solidFill>
            </a:endParaRPr>
          </a:p>
          <a:p>
            <a:pPr lvl="1"/>
            <a:r>
              <a:rPr lang="hr-HR" dirty="0" smtClean="0">
                <a:solidFill>
                  <a:srgbClr val="FFC000"/>
                </a:solidFill>
              </a:rPr>
              <a:t>Medijske poruke o prihvatljivosti nasilja</a:t>
            </a:r>
            <a:endParaRPr lang="en-US" dirty="0" smtClean="0">
              <a:solidFill>
                <a:srgbClr val="FFC000"/>
              </a:solidFill>
            </a:endParaRPr>
          </a:p>
          <a:p>
            <a:pPr lvl="1"/>
            <a:r>
              <a:rPr lang="hr-HR" dirty="0" smtClean="0">
                <a:solidFill>
                  <a:srgbClr val="FFC000"/>
                </a:solidFill>
              </a:rPr>
              <a:t>Nedostatak kontrole nad vlastitim ponašanjem, loša kontrola svoje srdžbe</a:t>
            </a:r>
            <a:endParaRPr lang="en-US" dirty="0" smtClean="0">
              <a:solidFill>
                <a:srgbClr val="FFC000"/>
              </a:solidFill>
            </a:endParaRPr>
          </a:p>
          <a:p>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3" dur="3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 calcmode="lin" valueType="num">
                                      <p:cBhvr additive="base">
                                        <p:cTn id="18"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9" dur="3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 calcmode="lin" valueType="num">
                                      <p:cBhvr additive="base">
                                        <p:cTn id="24" dur="3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5" dur="3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
                                            <p:txEl>
                                              <p:pRg st="3" end="3"/>
                                            </p:txEl>
                                          </p:spTgt>
                                        </p:tgtEl>
                                        <p:attrNameLst>
                                          <p:attrName>style.visibility</p:attrName>
                                        </p:attrNameLst>
                                      </p:cBhvr>
                                      <p:to>
                                        <p:strVal val="visible"/>
                                      </p:to>
                                    </p:set>
                                    <p:anim calcmode="lin" valueType="num">
                                      <p:cBhvr additive="base">
                                        <p:cTn id="30" dur="30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1" dur="30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6">
                                            <p:txEl>
                                              <p:pRg st="4" end="4"/>
                                            </p:txEl>
                                          </p:spTgt>
                                        </p:tgtEl>
                                        <p:attrNameLst>
                                          <p:attrName>style.visibility</p:attrName>
                                        </p:attrNameLst>
                                      </p:cBhvr>
                                      <p:to>
                                        <p:strVal val="visible"/>
                                      </p:to>
                                    </p:set>
                                    <p:anim calcmode="lin" valueType="num">
                                      <p:cBhvr additive="base">
                                        <p:cTn id="36" dur="30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7" dur="30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 calcmode="lin" valueType="num">
                                      <p:cBhvr additive="base">
                                        <p:cTn id="42" dur="30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3" dur="30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6">
                                            <p:txEl>
                                              <p:pRg st="6" end="6"/>
                                            </p:txEl>
                                          </p:spTgt>
                                        </p:tgtEl>
                                        <p:attrNameLst>
                                          <p:attrName>style.visibility</p:attrName>
                                        </p:attrNameLst>
                                      </p:cBhvr>
                                      <p:to>
                                        <p:strVal val="visible"/>
                                      </p:to>
                                    </p:set>
                                    <p:anim calcmode="lin" valueType="num">
                                      <p:cBhvr additive="base">
                                        <p:cTn id="48" dur="30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9" dur="30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6">
                                            <p:txEl>
                                              <p:pRg st="7" end="7"/>
                                            </p:txEl>
                                          </p:spTgt>
                                        </p:tgtEl>
                                        <p:attrNameLst>
                                          <p:attrName>style.visibility</p:attrName>
                                        </p:attrNameLst>
                                      </p:cBhvr>
                                      <p:to>
                                        <p:strVal val="visible"/>
                                      </p:to>
                                    </p:set>
                                    <p:anim calcmode="lin" valueType="num">
                                      <p:cBhvr additive="base">
                                        <p:cTn id="54" dur="30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5" dur="30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6">
                                            <p:txEl>
                                              <p:pRg st="8" end="8"/>
                                            </p:txEl>
                                          </p:spTgt>
                                        </p:tgtEl>
                                        <p:attrNameLst>
                                          <p:attrName>style.visibility</p:attrName>
                                        </p:attrNameLst>
                                      </p:cBhvr>
                                      <p:to>
                                        <p:strVal val="visible"/>
                                      </p:to>
                                    </p:set>
                                    <p:anim calcmode="lin" valueType="num">
                                      <p:cBhvr additive="base">
                                        <p:cTn id="60" dur="30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61" dur="30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6">
                                            <p:txEl>
                                              <p:pRg st="9" end="9"/>
                                            </p:txEl>
                                          </p:spTgt>
                                        </p:tgtEl>
                                        <p:attrNameLst>
                                          <p:attrName>style.visibility</p:attrName>
                                        </p:attrNameLst>
                                      </p:cBhvr>
                                      <p:to>
                                        <p:strVal val="visible"/>
                                      </p:to>
                                    </p:set>
                                    <p:anim calcmode="lin" valueType="num">
                                      <p:cBhvr additive="base">
                                        <p:cTn id="66" dur="30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7" dur="30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6">
                                            <p:txEl>
                                              <p:pRg st="10" end="10"/>
                                            </p:txEl>
                                          </p:spTgt>
                                        </p:tgtEl>
                                        <p:attrNameLst>
                                          <p:attrName>style.visibility</p:attrName>
                                        </p:attrNameLst>
                                      </p:cBhvr>
                                      <p:to>
                                        <p:strVal val="visible"/>
                                      </p:to>
                                    </p:set>
                                    <p:anim calcmode="lin" valueType="num">
                                      <p:cBhvr additive="base">
                                        <p:cTn id="72" dur="30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73" dur="30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6">
                                            <p:txEl>
                                              <p:pRg st="11" end="11"/>
                                            </p:txEl>
                                          </p:spTgt>
                                        </p:tgtEl>
                                        <p:attrNameLst>
                                          <p:attrName>style.visibility</p:attrName>
                                        </p:attrNameLst>
                                      </p:cBhvr>
                                      <p:to>
                                        <p:strVal val="visible"/>
                                      </p:to>
                                    </p:set>
                                    <p:anim calcmode="lin" valueType="num">
                                      <p:cBhvr additive="base">
                                        <p:cTn id="78" dur="3000" fill="hold"/>
                                        <p:tgtEl>
                                          <p:spTgt spid="6">
                                            <p:txEl>
                                              <p:pRg st="11" end="11"/>
                                            </p:txEl>
                                          </p:spTgt>
                                        </p:tgtEl>
                                        <p:attrNameLst>
                                          <p:attrName>ppt_x</p:attrName>
                                        </p:attrNameLst>
                                      </p:cBhvr>
                                      <p:tavLst>
                                        <p:tav tm="0">
                                          <p:val>
                                            <p:strVal val="#ppt_x"/>
                                          </p:val>
                                        </p:tav>
                                        <p:tav tm="100000">
                                          <p:val>
                                            <p:strVal val="#ppt_x"/>
                                          </p:val>
                                        </p:tav>
                                      </p:tavLst>
                                    </p:anim>
                                    <p:anim calcmode="lin" valueType="num">
                                      <p:cBhvr additive="base">
                                        <p:cTn id="79" dur="3000" fill="hold"/>
                                        <p:tgtEl>
                                          <p:spTgt spid="6">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7686700" cy="1162050"/>
          </a:xfrm>
        </p:spPr>
        <p:txBody>
          <a:bodyPr anchor="ctr">
            <a:normAutofit/>
          </a:bodyPr>
          <a:lstStyle/>
          <a:p>
            <a:pPr algn="ctr"/>
            <a:r>
              <a:rPr lang="en-US" sz="2800" b="1" dirty="0" err="1" smtClean="0">
                <a:solidFill>
                  <a:srgbClr val="FFFF00"/>
                </a:solidFill>
                <a:latin typeface="Comic Sans MS" pitchFamily="66" charset="0"/>
              </a:rPr>
              <a:t>Koliko</a:t>
            </a:r>
            <a:r>
              <a:rPr lang="en-US" sz="2800" b="1" dirty="0" smtClean="0">
                <a:solidFill>
                  <a:srgbClr val="FFFF00"/>
                </a:solidFill>
                <a:latin typeface="Comic Sans MS" pitchFamily="66" charset="0"/>
              </a:rPr>
              <a:t> </a:t>
            </a:r>
            <a:r>
              <a:rPr lang="en-US" sz="2800" b="1" dirty="0" err="1" smtClean="0">
                <a:solidFill>
                  <a:srgbClr val="FFFF00"/>
                </a:solidFill>
                <a:latin typeface="Comic Sans MS" pitchFamily="66" charset="0"/>
              </a:rPr>
              <a:t>često</a:t>
            </a:r>
            <a:r>
              <a:rPr lang="en-US" sz="2800" b="1" dirty="0" smtClean="0">
                <a:solidFill>
                  <a:srgbClr val="FFFF00"/>
                </a:solidFill>
                <a:latin typeface="Comic Sans MS" pitchFamily="66" charset="0"/>
              </a:rPr>
              <a:t> se </a:t>
            </a:r>
            <a:r>
              <a:rPr lang="en-US" sz="2800" b="1" dirty="0" err="1" smtClean="0">
                <a:solidFill>
                  <a:srgbClr val="FFFF00"/>
                </a:solidFill>
                <a:latin typeface="Comic Sans MS" pitchFamily="66" charset="0"/>
              </a:rPr>
              <a:t>javlja</a:t>
            </a:r>
            <a:r>
              <a:rPr lang="en-US" sz="2800" b="1" dirty="0" smtClean="0">
                <a:solidFill>
                  <a:srgbClr val="FFFF00"/>
                </a:solidFill>
                <a:latin typeface="Comic Sans MS" pitchFamily="66" charset="0"/>
              </a:rPr>
              <a:t> </a:t>
            </a:r>
            <a:r>
              <a:rPr lang="en-US" sz="2800" b="1" dirty="0" err="1" smtClean="0">
                <a:solidFill>
                  <a:srgbClr val="FFFF00"/>
                </a:solidFill>
                <a:latin typeface="Comic Sans MS" pitchFamily="66" charset="0"/>
              </a:rPr>
              <a:t>nasilje</a:t>
            </a:r>
            <a:r>
              <a:rPr lang="en-US" sz="2800" b="1" dirty="0" smtClean="0">
                <a:solidFill>
                  <a:srgbClr val="FFFF00"/>
                </a:solidFill>
                <a:latin typeface="Comic Sans MS" pitchFamily="66" charset="0"/>
              </a:rPr>
              <a:t> u </a:t>
            </a:r>
            <a:r>
              <a:rPr lang="en-US" sz="2800" b="1" dirty="0" err="1" smtClean="0">
                <a:solidFill>
                  <a:srgbClr val="FFFF00"/>
                </a:solidFill>
                <a:latin typeface="Comic Sans MS" pitchFamily="66" charset="0"/>
              </a:rPr>
              <a:t>mladenačkim</a:t>
            </a:r>
            <a:r>
              <a:rPr lang="en-US" sz="2800" b="1" dirty="0" smtClean="0">
                <a:solidFill>
                  <a:srgbClr val="FFFF00"/>
                </a:solidFill>
                <a:latin typeface="Comic Sans MS" pitchFamily="66" charset="0"/>
              </a:rPr>
              <a:t> </a:t>
            </a:r>
            <a:r>
              <a:rPr lang="en-US" sz="2800" b="1" dirty="0" err="1" smtClean="0">
                <a:solidFill>
                  <a:srgbClr val="FFFF00"/>
                </a:solidFill>
                <a:latin typeface="Comic Sans MS" pitchFamily="66" charset="0"/>
              </a:rPr>
              <a:t>vezama</a:t>
            </a:r>
            <a:r>
              <a:rPr lang="hr-HR" sz="2800" b="1" dirty="0" smtClean="0">
                <a:solidFill>
                  <a:srgbClr val="FFFF00"/>
                </a:solidFill>
                <a:latin typeface="Comic Sans MS" pitchFamily="66" charset="0"/>
              </a:rPr>
              <a:t>?</a:t>
            </a:r>
            <a:endParaRPr lang="en-US" sz="2800" dirty="0">
              <a:solidFill>
                <a:srgbClr val="FFFF00"/>
              </a:solidFill>
              <a:latin typeface="Comic Sans MS" pitchFamily="66" charset="0"/>
            </a:endParaRPr>
          </a:p>
        </p:txBody>
      </p:sp>
      <p:sp>
        <p:nvSpPr>
          <p:cNvPr id="6" name="Text Placeholder 5"/>
          <p:cNvSpPr>
            <a:spLocks noGrp="1"/>
          </p:cNvSpPr>
          <p:nvPr>
            <p:ph type="body" idx="2"/>
          </p:nvPr>
        </p:nvSpPr>
        <p:spPr/>
        <p:txBody>
          <a:bodyPr>
            <a:noAutofit/>
          </a:bodyPr>
          <a:lstStyle/>
          <a:p>
            <a:pPr>
              <a:buFont typeface="Wingdings" pitchFamily="2" charset="2"/>
              <a:buChar char="v"/>
            </a:pPr>
            <a:r>
              <a:rPr lang="en-US" sz="1600" dirty="0" err="1" smtClean="0">
                <a:solidFill>
                  <a:srgbClr val="7030A0"/>
                </a:solidFill>
                <a:latin typeface="Times New Roman" pitchFamily="18" charset="0"/>
                <a:cs typeface="Times New Roman" pitchFamily="18" charset="0"/>
              </a:rPr>
              <a:t>Većina</a:t>
            </a:r>
            <a:r>
              <a:rPr lang="en-US" sz="1600" dirty="0" smtClean="0">
                <a:solidFill>
                  <a:srgbClr val="7030A0"/>
                </a:solidFill>
                <a:latin typeface="Times New Roman" pitchFamily="18" charset="0"/>
                <a:cs typeface="Times New Roman" pitchFamily="18" charset="0"/>
              </a:rPr>
              <a:t> </a:t>
            </a:r>
            <a:r>
              <a:rPr lang="en-US" sz="1600" dirty="0" err="1" smtClean="0">
                <a:solidFill>
                  <a:srgbClr val="7030A0"/>
                </a:solidFill>
                <a:latin typeface="Times New Roman" pitchFamily="18" charset="0"/>
                <a:cs typeface="Times New Roman" pitchFamily="18" charset="0"/>
              </a:rPr>
              <a:t>istraživanja</a:t>
            </a:r>
            <a:r>
              <a:rPr lang="en-US" sz="1600" dirty="0" smtClean="0">
                <a:solidFill>
                  <a:srgbClr val="7030A0"/>
                </a:solidFill>
                <a:latin typeface="Times New Roman" pitchFamily="18" charset="0"/>
                <a:cs typeface="Times New Roman" pitchFamily="18" charset="0"/>
              </a:rPr>
              <a:t> </a:t>
            </a:r>
            <a:r>
              <a:rPr lang="en-US" sz="1600" dirty="0" err="1" smtClean="0">
                <a:solidFill>
                  <a:srgbClr val="7030A0"/>
                </a:solidFill>
                <a:latin typeface="Times New Roman" pitchFamily="18" charset="0"/>
                <a:cs typeface="Times New Roman" pitchFamily="18" charset="0"/>
              </a:rPr>
              <a:t>ističe</a:t>
            </a:r>
            <a:r>
              <a:rPr lang="en-US" sz="1600" dirty="0" smtClean="0">
                <a:solidFill>
                  <a:srgbClr val="7030A0"/>
                </a:solidFill>
                <a:latin typeface="Times New Roman" pitchFamily="18" charset="0"/>
                <a:cs typeface="Times New Roman" pitchFamily="18" charset="0"/>
              </a:rPr>
              <a:t> </a:t>
            </a:r>
            <a:r>
              <a:rPr lang="en-US" sz="1600" dirty="0" err="1" smtClean="0">
                <a:solidFill>
                  <a:srgbClr val="7030A0"/>
                </a:solidFill>
                <a:latin typeface="Times New Roman" pitchFamily="18" charset="0"/>
                <a:cs typeface="Times New Roman" pitchFamily="18" charset="0"/>
              </a:rPr>
              <a:t>da</a:t>
            </a:r>
            <a:r>
              <a:rPr lang="en-US" sz="1600" dirty="0" smtClean="0">
                <a:solidFill>
                  <a:srgbClr val="7030A0"/>
                </a:solidFill>
                <a:latin typeface="Times New Roman" pitchFamily="18" charset="0"/>
                <a:cs typeface="Times New Roman" pitchFamily="18" charset="0"/>
              </a:rPr>
              <a:t> je </a:t>
            </a:r>
            <a:r>
              <a:rPr lang="en-US" sz="1600" dirty="0" err="1" smtClean="0">
                <a:solidFill>
                  <a:srgbClr val="7030A0"/>
                </a:solidFill>
                <a:latin typeface="Times New Roman" pitchFamily="18" charset="0"/>
                <a:cs typeface="Times New Roman" pitchFamily="18" charset="0"/>
              </a:rPr>
              <a:t>čak</a:t>
            </a:r>
            <a:r>
              <a:rPr lang="en-US" sz="1600" dirty="0" smtClean="0">
                <a:solidFill>
                  <a:srgbClr val="7030A0"/>
                </a:solidFill>
                <a:latin typeface="Times New Roman" pitchFamily="18" charset="0"/>
                <a:cs typeface="Times New Roman" pitchFamily="18" charset="0"/>
              </a:rPr>
              <a:t> 2/3 </a:t>
            </a:r>
            <a:r>
              <a:rPr lang="en-US" sz="1600" dirty="0" err="1" smtClean="0">
                <a:solidFill>
                  <a:srgbClr val="7030A0"/>
                </a:solidFill>
                <a:latin typeface="Times New Roman" pitchFamily="18" charset="0"/>
                <a:cs typeface="Times New Roman" pitchFamily="18" charset="0"/>
              </a:rPr>
              <a:t>mladih</a:t>
            </a:r>
            <a:r>
              <a:rPr lang="en-US" sz="1600" dirty="0" smtClean="0">
                <a:solidFill>
                  <a:srgbClr val="7030A0"/>
                </a:solidFill>
                <a:latin typeface="Times New Roman" pitchFamily="18" charset="0"/>
                <a:cs typeface="Times New Roman" pitchFamily="18" charset="0"/>
              </a:rPr>
              <a:t> u </a:t>
            </a:r>
            <a:r>
              <a:rPr lang="en-US" sz="1600" dirty="0" err="1" smtClean="0">
                <a:solidFill>
                  <a:srgbClr val="7030A0"/>
                </a:solidFill>
                <a:latin typeface="Times New Roman" pitchFamily="18" charset="0"/>
                <a:cs typeface="Times New Roman" pitchFamily="18" charset="0"/>
              </a:rPr>
              <a:t>vezama</a:t>
            </a:r>
            <a:r>
              <a:rPr lang="en-US" sz="1600" dirty="0" smtClean="0">
                <a:solidFill>
                  <a:srgbClr val="7030A0"/>
                </a:solidFill>
                <a:latin typeface="Times New Roman" pitchFamily="18" charset="0"/>
                <a:cs typeface="Times New Roman" pitchFamily="18" charset="0"/>
              </a:rPr>
              <a:t> </a:t>
            </a:r>
            <a:r>
              <a:rPr lang="en-US" sz="1600" dirty="0" err="1" smtClean="0">
                <a:solidFill>
                  <a:srgbClr val="7030A0"/>
                </a:solidFill>
                <a:latin typeface="Times New Roman" pitchFamily="18" charset="0"/>
                <a:cs typeface="Times New Roman" pitchFamily="18" charset="0"/>
              </a:rPr>
              <a:t>izloženo</a:t>
            </a:r>
            <a:r>
              <a:rPr lang="en-US" sz="1600" dirty="0" smtClean="0">
                <a:solidFill>
                  <a:srgbClr val="7030A0"/>
                </a:solidFill>
                <a:latin typeface="Times New Roman" pitchFamily="18" charset="0"/>
                <a:cs typeface="Times New Roman" pitchFamily="18" charset="0"/>
              </a:rPr>
              <a:t> </a:t>
            </a:r>
            <a:r>
              <a:rPr lang="en-US" sz="1600" dirty="0" err="1" smtClean="0">
                <a:solidFill>
                  <a:srgbClr val="7030A0"/>
                </a:solidFill>
                <a:latin typeface="Times New Roman" pitchFamily="18" charset="0"/>
                <a:cs typeface="Times New Roman" pitchFamily="18" charset="0"/>
              </a:rPr>
              <a:t>nekom</a:t>
            </a:r>
            <a:r>
              <a:rPr lang="en-US" sz="1600" dirty="0" smtClean="0">
                <a:solidFill>
                  <a:srgbClr val="7030A0"/>
                </a:solidFill>
                <a:latin typeface="Times New Roman" pitchFamily="18" charset="0"/>
                <a:cs typeface="Times New Roman" pitchFamily="18" charset="0"/>
              </a:rPr>
              <a:t> </a:t>
            </a:r>
            <a:r>
              <a:rPr lang="en-US" sz="1600" dirty="0" err="1" smtClean="0">
                <a:solidFill>
                  <a:srgbClr val="7030A0"/>
                </a:solidFill>
                <a:latin typeface="Times New Roman" pitchFamily="18" charset="0"/>
                <a:cs typeface="Times New Roman" pitchFamily="18" charset="0"/>
              </a:rPr>
              <a:t>obliku</a:t>
            </a:r>
            <a:r>
              <a:rPr lang="en-US" sz="1600" dirty="0" smtClean="0">
                <a:solidFill>
                  <a:srgbClr val="7030A0"/>
                </a:solidFill>
                <a:latin typeface="Times New Roman" pitchFamily="18" charset="0"/>
                <a:cs typeface="Times New Roman" pitchFamily="18" charset="0"/>
              </a:rPr>
              <a:t> </a:t>
            </a:r>
            <a:r>
              <a:rPr lang="en-US" sz="1600" dirty="0" err="1" smtClean="0">
                <a:solidFill>
                  <a:srgbClr val="7030A0"/>
                </a:solidFill>
                <a:latin typeface="Times New Roman" pitchFamily="18" charset="0"/>
                <a:cs typeface="Times New Roman" pitchFamily="18" charset="0"/>
              </a:rPr>
              <a:t>nasilja</a:t>
            </a:r>
            <a:r>
              <a:rPr lang="en-US" sz="1600" dirty="0" smtClean="0">
                <a:solidFill>
                  <a:srgbClr val="7030A0"/>
                </a:solidFill>
                <a:latin typeface="Times New Roman" pitchFamily="18" charset="0"/>
                <a:cs typeface="Times New Roman" pitchFamily="18" charset="0"/>
              </a:rPr>
              <a:t> </a:t>
            </a:r>
            <a:r>
              <a:rPr lang="en-US" sz="1600" dirty="0" err="1" smtClean="0">
                <a:solidFill>
                  <a:srgbClr val="7030A0"/>
                </a:solidFill>
                <a:latin typeface="Times New Roman" pitchFamily="18" charset="0"/>
                <a:cs typeface="Times New Roman" pitchFamily="18" charset="0"/>
              </a:rPr>
              <a:t>i</a:t>
            </a:r>
            <a:r>
              <a:rPr lang="en-US" sz="1600" dirty="0" smtClean="0">
                <a:solidFill>
                  <a:srgbClr val="7030A0"/>
                </a:solidFill>
                <a:latin typeface="Times New Roman" pitchFamily="18" charset="0"/>
                <a:cs typeface="Times New Roman" pitchFamily="18" charset="0"/>
              </a:rPr>
              <a:t> </a:t>
            </a:r>
            <a:r>
              <a:rPr lang="en-US" sz="1600" dirty="0" err="1" smtClean="0">
                <a:solidFill>
                  <a:srgbClr val="7030A0"/>
                </a:solidFill>
                <a:latin typeface="Times New Roman" pitchFamily="18" charset="0"/>
                <a:cs typeface="Times New Roman" pitchFamily="18" charset="0"/>
              </a:rPr>
              <a:t>najčešće</a:t>
            </a:r>
            <a:r>
              <a:rPr lang="en-US" sz="1600" dirty="0" smtClean="0">
                <a:solidFill>
                  <a:srgbClr val="7030A0"/>
                </a:solidFill>
                <a:latin typeface="Times New Roman" pitchFamily="18" charset="0"/>
                <a:cs typeface="Times New Roman" pitchFamily="18" charset="0"/>
              </a:rPr>
              <a:t> se </a:t>
            </a:r>
            <a:r>
              <a:rPr lang="en-US" sz="1600" dirty="0" err="1" smtClean="0">
                <a:solidFill>
                  <a:srgbClr val="7030A0"/>
                </a:solidFill>
                <a:latin typeface="Times New Roman" pitchFamily="18" charset="0"/>
                <a:cs typeface="Times New Roman" pitchFamily="18" charset="0"/>
              </a:rPr>
              <a:t>radi</a:t>
            </a:r>
            <a:r>
              <a:rPr lang="en-US" sz="1600" dirty="0" smtClean="0">
                <a:solidFill>
                  <a:srgbClr val="7030A0"/>
                </a:solidFill>
                <a:latin typeface="Times New Roman" pitchFamily="18" charset="0"/>
                <a:cs typeface="Times New Roman" pitchFamily="18" charset="0"/>
              </a:rPr>
              <a:t> o </a:t>
            </a:r>
            <a:r>
              <a:rPr lang="en-US" sz="1600" dirty="0" err="1" smtClean="0">
                <a:solidFill>
                  <a:srgbClr val="7030A0"/>
                </a:solidFill>
                <a:latin typeface="Times New Roman" pitchFamily="18" charset="0"/>
                <a:cs typeface="Times New Roman" pitchFamily="18" charset="0"/>
              </a:rPr>
              <a:t>obostranom</a:t>
            </a:r>
            <a:r>
              <a:rPr lang="en-US" sz="1600" dirty="0" smtClean="0">
                <a:solidFill>
                  <a:srgbClr val="7030A0"/>
                </a:solidFill>
                <a:latin typeface="Times New Roman" pitchFamily="18" charset="0"/>
                <a:cs typeface="Times New Roman" pitchFamily="18" charset="0"/>
              </a:rPr>
              <a:t> </a:t>
            </a:r>
            <a:r>
              <a:rPr lang="en-US" sz="1600" dirty="0" err="1" smtClean="0">
                <a:solidFill>
                  <a:srgbClr val="7030A0"/>
                </a:solidFill>
                <a:latin typeface="Times New Roman" pitchFamily="18" charset="0"/>
                <a:cs typeface="Times New Roman" pitchFamily="18" charset="0"/>
              </a:rPr>
              <a:t>nasilju</a:t>
            </a:r>
            <a:r>
              <a:rPr lang="en-US" sz="1600" dirty="0" smtClean="0">
                <a:solidFill>
                  <a:srgbClr val="7030A0"/>
                </a:solidFill>
                <a:latin typeface="Times New Roman" pitchFamily="18" charset="0"/>
                <a:cs typeface="Times New Roman" pitchFamily="18" charset="0"/>
              </a:rPr>
              <a:t> – </a:t>
            </a:r>
            <a:r>
              <a:rPr lang="en-US" sz="1600" dirty="0" err="1" smtClean="0">
                <a:solidFill>
                  <a:srgbClr val="7030A0"/>
                </a:solidFill>
                <a:latin typeface="Times New Roman" pitchFamily="18" charset="0"/>
                <a:cs typeface="Times New Roman" pitchFamily="18" charset="0"/>
              </a:rPr>
              <a:t>nasilna</a:t>
            </a:r>
            <a:r>
              <a:rPr lang="en-US" sz="1600" dirty="0" smtClean="0">
                <a:solidFill>
                  <a:srgbClr val="7030A0"/>
                </a:solidFill>
                <a:latin typeface="Times New Roman" pitchFamily="18" charset="0"/>
                <a:cs typeface="Times New Roman" pitchFamily="18" charset="0"/>
              </a:rPr>
              <a:t> </a:t>
            </a:r>
            <a:r>
              <a:rPr lang="en-US" sz="1600" dirty="0" err="1" smtClean="0">
                <a:solidFill>
                  <a:srgbClr val="7030A0"/>
                </a:solidFill>
                <a:latin typeface="Times New Roman" pitchFamily="18" charset="0"/>
                <a:cs typeface="Times New Roman" pitchFamily="18" charset="0"/>
              </a:rPr>
              <a:t>su</a:t>
            </a:r>
            <a:r>
              <a:rPr lang="en-US" sz="1600" dirty="0" smtClean="0">
                <a:solidFill>
                  <a:srgbClr val="7030A0"/>
                </a:solidFill>
                <a:latin typeface="Times New Roman" pitchFamily="18" charset="0"/>
                <a:cs typeface="Times New Roman" pitchFamily="18" charset="0"/>
              </a:rPr>
              <a:t> </a:t>
            </a:r>
            <a:r>
              <a:rPr lang="en-US" sz="1600" dirty="0" err="1" smtClean="0">
                <a:solidFill>
                  <a:srgbClr val="7030A0"/>
                </a:solidFill>
                <a:latin typeface="Times New Roman" pitchFamily="18" charset="0"/>
                <a:cs typeface="Times New Roman" pitchFamily="18" charset="0"/>
              </a:rPr>
              <a:t>oba</a:t>
            </a:r>
            <a:r>
              <a:rPr lang="en-US" sz="1600" dirty="0" smtClean="0">
                <a:solidFill>
                  <a:srgbClr val="7030A0"/>
                </a:solidFill>
                <a:latin typeface="Times New Roman" pitchFamily="18" charset="0"/>
                <a:cs typeface="Times New Roman" pitchFamily="18" charset="0"/>
              </a:rPr>
              <a:t> </a:t>
            </a:r>
            <a:r>
              <a:rPr lang="en-US" sz="1600" dirty="0" err="1" smtClean="0">
                <a:solidFill>
                  <a:srgbClr val="7030A0"/>
                </a:solidFill>
                <a:latin typeface="Times New Roman" pitchFamily="18" charset="0"/>
                <a:cs typeface="Times New Roman" pitchFamily="18" charset="0"/>
              </a:rPr>
              <a:t>partnera</a:t>
            </a:r>
            <a:r>
              <a:rPr lang="en-US" sz="1600" dirty="0" smtClean="0">
                <a:solidFill>
                  <a:srgbClr val="7030A0"/>
                </a:solidFill>
                <a:latin typeface="Times New Roman" pitchFamily="18" charset="0"/>
                <a:cs typeface="Times New Roman" pitchFamily="18" charset="0"/>
              </a:rPr>
              <a:t> u </a:t>
            </a:r>
            <a:r>
              <a:rPr lang="en-US" sz="1600" dirty="0" err="1" smtClean="0">
                <a:solidFill>
                  <a:srgbClr val="7030A0"/>
                </a:solidFill>
                <a:latin typeface="Times New Roman" pitchFamily="18" charset="0"/>
                <a:cs typeface="Times New Roman" pitchFamily="18" charset="0"/>
              </a:rPr>
              <a:t>vezi</a:t>
            </a:r>
            <a:r>
              <a:rPr lang="en-US" sz="1600" dirty="0" smtClean="0">
                <a:solidFill>
                  <a:srgbClr val="7030A0"/>
                </a:solidFill>
                <a:latin typeface="Times New Roman" pitchFamily="18" charset="0"/>
                <a:cs typeface="Times New Roman" pitchFamily="18" charset="0"/>
              </a:rPr>
              <a:t>.</a:t>
            </a:r>
            <a:endParaRPr lang="hr-HR" sz="1600" dirty="0" smtClean="0">
              <a:solidFill>
                <a:srgbClr val="7030A0"/>
              </a:solidFill>
              <a:latin typeface="Times New Roman" pitchFamily="18" charset="0"/>
              <a:cs typeface="Times New Roman" pitchFamily="18" charset="0"/>
            </a:endParaRPr>
          </a:p>
          <a:p>
            <a:r>
              <a:rPr lang="en-US" sz="1600" dirty="0" smtClean="0">
                <a:solidFill>
                  <a:srgbClr val="7030A0"/>
                </a:solidFill>
                <a:latin typeface="Times New Roman" pitchFamily="18" charset="0"/>
                <a:cs typeface="Times New Roman" pitchFamily="18" charset="0"/>
              </a:rPr>
              <a:t> </a:t>
            </a:r>
            <a:endParaRPr lang="hr-HR" sz="1600" dirty="0" smtClean="0">
              <a:solidFill>
                <a:srgbClr val="7030A0"/>
              </a:solidFill>
              <a:latin typeface="Times New Roman" pitchFamily="18" charset="0"/>
              <a:cs typeface="Times New Roman" pitchFamily="18" charset="0"/>
            </a:endParaRPr>
          </a:p>
          <a:p>
            <a:pPr>
              <a:buFont typeface="Wingdings" pitchFamily="2" charset="2"/>
              <a:buChar char="v"/>
            </a:pPr>
            <a:r>
              <a:rPr lang="hr-HR" sz="1600" dirty="0" smtClean="0">
                <a:solidFill>
                  <a:srgbClr val="7030A0"/>
                </a:solidFill>
                <a:latin typeface="Times New Roman" pitchFamily="18" charset="0"/>
                <a:cs typeface="Times New Roman" pitchFamily="18" charset="0"/>
              </a:rPr>
              <a:t> U</a:t>
            </a:r>
            <a:r>
              <a:rPr lang="vi-VN" sz="1600" dirty="0" smtClean="0">
                <a:solidFill>
                  <a:srgbClr val="7030A0"/>
                </a:solidFill>
                <a:latin typeface="Times New Roman" pitchFamily="18" charset="0"/>
                <a:cs typeface="Times New Roman" pitchFamily="18" charset="0"/>
              </a:rPr>
              <a:t> vezama mladih najčešća nasilna ponašanja ona kojima se nastoji dominirati i kontrolirati partnera/icu, kao što su izrazita ljubomora, posesivnost, kontrola, optuživanje i emocionalne ucjene, dok su seksualno nasilje i fizički napadi rjeđe prisutni.</a:t>
            </a:r>
            <a:endParaRPr lang="hr-HR" sz="1600" dirty="0" smtClean="0">
              <a:solidFill>
                <a:srgbClr val="7030A0"/>
              </a:solidFill>
              <a:latin typeface="Times New Roman" pitchFamily="18" charset="0"/>
              <a:cs typeface="Times New Roman" pitchFamily="18" charset="0"/>
            </a:endParaRPr>
          </a:p>
          <a:p>
            <a:endParaRPr lang="hr-HR" sz="1600" dirty="0" smtClean="0">
              <a:solidFill>
                <a:srgbClr val="7030A0"/>
              </a:solidFill>
              <a:latin typeface="Times New Roman" pitchFamily="18" charset="0"/>
              <a:cs typeface="Times New Roman" pitchFamily="18" charset="0"/>
            </a:endParaRPr>
          </a:p>
          <a:p>
            <a:pPr>
              <a:buFont typeface="Wingdings" pitchFamily="2" charset="2"/>
              <a:buChar char="v"/>
            </a:pPr>
            <a:r>
              <a:rPr lang="hr-HR" sz="1600" dirty="0" smtClean="0">
                <a:solidFill>
                  <a:srgbClr val="7030A0"/>
                </a:solidFill>
                <a:latin typeface="Times New Roman" pitchFamily="18" charset="0"/>
                <a:cs typeface="Times New Roman" pitchFamily="18" charset="0"/>
              </a:rPr>
              <a:t> O</a:t>
            </a:r>
            <a:r>
              <a:rPr lang="en-US" sz="1600" dirty="0" err="1" smtClean="0">
                <a:solidFill>
                  <a:srgbClr val="7030A0"/>
                </a:solidFill>
                <a:latin typeface="Times New Roman" pitchFamily="18" charset="0"/>
                <a:cs typeface="Times New Roman" pitchFamily="18" charset="0"/>
              </a:rPr>
              <a:t>sobe</a:t>
            </a:r>
            <a:r>
              <a:rPr lang="en-US" sz="1600" dirty="0" smtClean="0">
                <a:solidFill>
                  <a:srgbClr val="7030A0"/>
                </a:solidFill>
                <a:latin typeface="Times New Roman" pitchFamily="18" charset="0"/>
                <a:cs typeface="Times New Roman" pitchFamily="18" charset="0"/>
              </a:rPr>
              <a:t> </a:t>
            </a:r>
            <a:r>
              <a:rPr lang="en-US" sz="1600" dirty="0" err="1" smtClean="0">
                <a:solidFill>
                  <a:srgbClr val="7030A0"/>
                </a:solidFill>
                <a:latin typeface="Times New Roman" pitchFamily="18" charset="0"/>
                <a:cs typeface="Times New Roman" pitchFamily="18" charset="0"/>
              </a:rPr>
              <a:t>koje</a:t>
            </a:r>
            <a:r>
              <a:rPr lang="en-US" sz="1600" dirty="0" smtClean="0">
                <a:solidFill>
                  <a:srgbClr val="7030A0"/>
                </a:solidFill>
                <a:latin typeface="Times New Roman" pitchFamily="18" charset="0"/>
                <a:cs typeface="Times New Roman" pitchFamily="18" charset="0"/>
              </a:rPr>
              <a:t> </a:t>
            </a:r>
            <a:r>
              <a:rPr lang="en-US" sz="1600" dirty="0" err="1" smtClean="0">
                <a:solidFill>
                  <a:srgbClr val="7030A0"/>
                </a:solidFill>
                <a:latin typeface="Times New Roman" pitchFamily="18" charset="0"/>
                <a:cs typeface="Times New Roman" pitchFamily="18" charset="0"/>
              </a:rPr>
              <a:t>su</a:t>
            </a:r>
            <a:r>
              <a:rPr lang="en-US" sz="1600" dirty="0" smtClean="0">
                <a:solidFill>
                  <a:srgbClr val="7030A0"/>
                </a:solidFill>
                <a:latin typeface="Times New Roman" pitchFamily="18" charset="0"/>
                <a:cs typeface="Times New Roman" pitchFamily="18" charset="0"/>
              </a:rPr>
              <a:t> </a:t>
            </a:r>
            <a:r>
              <a:rPr lang="en-US" sz="1600" dirty="0" err="1" smtClean="0">
                <a:solidFill>
                  <a:srgbClr val="7030A0"/>
                </a:solidFill>
                <a:latin typeface="Times New Roman" pitchFamily="18" charset="0"/>
                <a:cs typeface="Times New Roman" pitchFamily="18" charset="0"/>
              </a:rPr>
              <a:t>doživjele</a:t>
            </a:r>
            <a:r>
              <a:rPr lang="en-US" sz="1600" dirty="0" smtClean="0">
                <a:solidFill>
                  <a:srgbClr val="7030A0"/>
                </a:solidFill>
                <a:latin typeface="Times New Roman" pitchFamily="18" charset="0"/>
                <a:cs typeface="Times New Roman" pitchFamily="18" charset="0"/>
              </a:rPr>
              <a:t> </a:t>
            </a:r>
            <a:r>
              <a:rPr lang="en-US" sz="1600" dirty="0" err="1" smtClean="0">
                <a:solidFill>
                  <a:srgbClr val="7030A0"/>
                </a:solidFill>
                <a:latin typeface="Times New Roman" pitchFamily="18" charset="0"/>
                <a:cs typeface="Times New Roman" pitchFamily="18" charset="0"/>
              </a:rPr>
              <a:t>nasilje</a:t>
            </a:r>
            <a:r>
              <a:rPr lang="en-US" sz="1600" dirty="0" smtClean="0">
                <a:solidFill>
                  <a:srgbClr val="7030A0"/>
                </a:solidFill>
                <a:latin typeface="Times New Roman" pitchFamily="18" charset="0"/>
                <a:cs typeface="Times New Roman" pitchFamily="18" charset="0"/>
              </a:rPr>
              <a:t> u </a:t>
            </a:r>
            <a:r>
              <a:rPr lang="en-US" sz="1600" dirty="0" err="1" smtClean="0">
                <a:solidFill>
                  <a:srgbClr val="7030A0"/>
                </a:solidFill>
                <a:latin typeface="Times New Roman" pitchFamily="18" charset="0"/>
                <a:cs typeface="Times New Roman" pitchFamily="18" charset="0"/>
              </a:rPr>
              <a:t>mladenačkoj</a:t>
            </a:r>
            <a:r>
              <a:rPr lang="en-US" sz="1600" dirty="0" smtClean="0">
                <a:solidFill>
                  <a:srgbClr val="7030A0"/>
                </a:solidFill>
                <a:latin typeface="Times New Roman" pitchFamily="18" charset="0"/>
                <a:cs typeface="Times New Roman" pitchFamily="18" charset="0"/>
              </a:rPr>
              <a:t> </a:t>
            </a:r>
            <a:r>
              <a:rPr lang="en-US" sz="1600" dirty="0" err="1" smtClean="0">
                <a:solidFill>
                  <a:srgbClr val="7030A0"/>
                </a:solidFill>
                <a:latin typeface="Times New Roman" pitchFamily="18" charset="0"/>
                <a:cs typeface="Times New Roman" pitchFamily="18" charset="0"/>
              </a:rPr>
              <a:t>vezi</a:t>
            </a:r>
            <a:r>
              <a:rPr lang="en-US" sz="1600" dirty="0" smtClean="0">
                <a:solidFill>
                  <a:srgbClr val="7030A0"/>
                </a:solidFill>
                <a:latin typeface="Times New Roman" pitchFamily="18" charset="0"/>
                <a:cs typeface="Times New Roman" pitchFamily="18" charset="0"/>
              </a:rPr>
              <a:t> </a:t>
            </a:r>
            <a:r>
              <a:rPr lang="en-US" sz="1600" dirty="0" err="1" smtClean="0">
                <a:solidFill>
                  <a:srgbClr val="7030A0"/>
                </a:solidFill>
                <a:latin typeface="Times New Roman" pitchFamily="18" charset="0"/>
                <a:cs typeface="Times New Roman" pitchFamily="18" charset="0"/>
              </a:rPr>
              <a:t>češće</a:t>
            </a:r>
            <a:r>
              <a:rPr lang="en-US" sz="1600" dirty="0" smtClean="0">
                <a:solidFill>
                  <a:srgbClr val="7030A0"/>
                </a:solidFill>
                <a:latin typeface="Times New Roman" pitchFamily="18" charset="0"/>
                <a:cs typeface="Times New Roman" pitchFamily="18" charset="0"/>
              </a:rPr>
              <a:t> </a:t>
            </a:r>
            <a:r>
              <a:rPr lang="en-US" sz="1600" dirty="0" err="1" smtClean="0">
                <a:solidFill>
                  <a:srgbClr val="7030A0"/>
                </a:solidFill>
                <a:latin typeface="Times New Roman" pitchFamily="18" charset="0"/>
                <a:cs typeface="Times New Roman" pitchFamily="18" charset="0"/>
              </a:rPr>
              <a:t>doživljavaju</a:t>
            </a:r>
            <a:r>
              <a:rPr lang="en-US" sz="1600" dirty="0" smtClean="0">
                <a:solidFill>
                  <a:srgbClr val="7030A0"/>
                </a:solidFill>
                <a:latin typeface="Times New Roman" pitchFamily="18" charset="0"/>
                <a:cs typeface="Times New Roman" pitchFamily="18" charset="0"/>
              </a:rPr>
              <a:t> </a:t>
            </a:r>
            <a:r>
              <a:rPr lang="en-US" sz="1600" dirty="0" err="1" smtClean="0">
                <a:solidFill>
                  <a:srgbClr val="7030A0"/>
                </a:solidFill>
                <a:latin typeface="Times New Roman" pitchFamily="18" charset="0"/>
                <a:cs typeface="Times New Roman" pitchFamily="18" charset="0"/>
              </a:rPr>
              <a:t>nasilje</a:t>
            </a:r>
            <a:r>
              <a:rPr lang="en-US" sz="1600" dirty="0" smtClean="0">
                <a:solidFill>
                  <a:srgbClr val="7030A0"/>
                </a:solidFill>
                <a:latin typeface="Times New Roman" pitchFamily="18" charset="0"/>
                <a:cs typeface="Times New Roman" pitchFamily="18" charset="0"/>
              </a:rPr>
              <a:t> </a:t>
            </a:r>
            <a:r>
              <a:rPr lang="en-US" sz="1600" dirty="0" err="1" smtClean="0">
                <a:solidFill>
                  <a:srgbClr val="7030A0"/>
                </a:solidFill>
                <a:latin typeface="Times New Roman" pitchFamily="18" charset="0"/>
                <a:cs typeface="Times New Roman" pitchFamily="18" charset="0"/>
              </a:rPr>
              <a:t>i</a:t>
            </a:r>
            <a:r>
              <a:rPr lang="en-US" sz="1600" dirty="0" smtClean="0">
                <a:solidFill>
                  <a:srgbClr val="7030A0"/>
                </a:solidFill>
                <a:latin typeface="Times New Roman" pitchFamily="18" charset="0"/>
                <a:cs typeface="Times New Roman" pitchFamily="18" charset="0"/>
              </a:rPr>
              <a:t> u </a:t>
            </a:r>
            <a:r>
              <a:rPr lang="en-US" sz="1600" dirty="0" err="1" smtClean="0">
                <a:solidFill>
                  <a:srgbClr val="7030A0"/>
                </a:solidFill>
                <a:latin typeface="Times New Roman" pitchFamily="18" charset="0"/>
                <a:cs typeface="Times New Roman" pitchFamily="18" charset="0"/>
              </a:rPr>
              <a:t>odrasloj</a:t>
            </a:r>
            <a:r>
              <a:rPr lang="en-US" sz="1600" dirty="0" smtClean="0">
                <a:solidFill>
                  <a:srgbClr val="7030A0"/>
                </a:solidFill>
                <a:latin typeface="Times New Roman" pitchFamily="18" charset="0"/>
                <a:cs typeface="Times New Roman" pitchFamily="18" charset="0"/>
              </a:rPr>
              <a:t> </a:t>
            </a:r>
            <a:r>
              <a:rPr lang="en-US" sz="1600" dirty="0" err="1" smtClean="0">
                <a:solidFill>
                  <a:srgbClr val="7030A0"/>
                </a:solidFill>
                <a:latin typeface="Times New Roman" pitchFamily="18" charset="0"/>
                <a:cs typeface="Times New Roman" pitchFamily="18" charset="0"/>
              </a:rPr>
              <a:t>dobi</a:t>
            </a:r>
            <a:r>
              <a:rPr lang="en-US" sz="1600" dirty="0" smtClean="0">
                <a:solidFill>
                  <a:srgbClr val="7030A0"/>
                </a:solidFill>
                <a:latin typeface="Times New Roman" pitchFamily="18" charset="0"/>
                <a:cs typeface="Times New Roman" pitchFamily="18" charset="0"/>
              </a:rPr>
              <a:t>.</a:t>
            </a:r>
            <a:endParaRPr lang="en-US" sz="1600" dirty="0">
              <a:solidFill>
                <a:srgbClr val="7030A0"/>
              </a:solidFill>
              <a:latin typeface="Times New Roman" pitchFamily="18" charset="0"/>
              <a:cs typeface="Times New Roman" pitchFamily="18" charset="0"/>
            </a:endParaRPr>
          </a:p>
        </p:txBody>
      </p:sp>
      <p:pic>
        <p:nvPicPr>
          <p:cNvPr id="7" name="Content Placeholder 6" descr="nasilj1.jpg"/>
          <p:cNvPicPr>
            <a:picLocks noGrp="1" noChangeAspect="1"/>
          </p:cNvPicPr>
          <p:nvPr>
            <p:ph sz="half" idx="1"/>
          </p:nvPr>
        </p:nvPicPr>
        <p:blipFill>
          <a:blip r:embed="rId2"/>
          <a:stretch>
            <a:fillRect/>
          </a:stretch>
        </p:blipFill>
        <p:spPr>
          <a:xfrm>
            <a:off x="4500562" y="2071678"/>
            <a:ext cx="3532999" cy="3532999"/>
          </a:xfrm>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2000" tmFilter="0, 0; .2, .5; .8, .5; 1, 0"/>
                                        <p:tgtEl>
                                          <p:spTgt spid="4"/>
                                        </p:tgtEl>
                                      </p:cBhvr>
                                    </p:animEffect>
                                    <p:animScale>
                                      <p:cBhvr>
                                        <p:cTn id="7" dur="1000" autoRev="1" fill="hold"/>
                                        <p:tgtEl>
                                          <p:spTgt spid="4"/>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7"/>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anim calcmode="lin" valueType="num">
                                      <p:cBhvr additive="base">
                                        <p:cTn id="16"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calcmode="lin" valueType="num">
                                      <p:cBhvr additive="base">
                                        <p:cTn id="22"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 calcmode="lin" valueType="num">
                                      <p:cBhvr additive="base">
                                        <p:cTn id="28"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6">
                                            <p:txEl>
                                              <p:pRg st="4" end="4"/>
                                            </p:txEl>
                                          </p:spTgt>
                                        </p:tgtEl>
                                        <p:attrNameLst>
                                          <p:attrName>style.visibility</p:attrName>
                                        </p:attrNameLst>
                                      </p:cBhvr>
                                      <p:to>
                                        <p:strVal val="visible"/>
                                      </p:to>
                                    </p:set>
                                    <p:anim calcmode="lin" valueType="num">
                                      <p:cBhvr additive="base">
                                        <p:cTn id="34"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hr-HR" sz="3100" dirty="0" smtClean="0">
                <a:solidFill>
                  <a:srgbClr val="FFFF00"/>
                </a:solidFill>
                <a:effectLst/>
                <a:latin typeface="Comic Sans MS" pitchFamily="66" charset="0"/>
                <a:ea typeface="+mn-ea"/>
                <a:cs typeface="+mn-cs"/>
              </a:rPr>
              <a:t>POSLJEDICE NASILJA U VEZAMA</a:t>
            </a:r>
            <a:endParaRPr lang="en-US"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v"/>
            </a:pPr>
            <a:r>
              <a:rPr lang="hr-HR" dirty="0" smtClean="0">
                <a:solidFill>
                  <a:srgbClr val="FFC000"/>
                </a:solidFill>
              </a:rPr>
              <a:t>Gubitak samopoštovanja za oboje (partnera koji trpi i partnera koji čini nasilje)</a:t>
            </a:r>
            <a:endParaRPr lang="en-US" dirty="0" smtClean="0">
              <a:solidFill>
                <a:srgbClr val="FFC000"/>
              </a:solidFill>
            </a:endParaRPr>
          </a:p>
          <a:p>
            <a:pPr>
              <a:buFont typeface="Wingdings" pitchFamily="2" charset="2"/>
              <a:buChar char="v"/>
            </a:pPr>
            <a:r>
              <a:rPr lang="hr-HR" dirty="0" smtClean="0">
                <a:solidFill>
                  <a:srgbClr val="FFC000"/>
                </a:solidFill>
              </a:rPr>
              <a:t>Loše raspoloženje, tuga i bezvoljnost</a:t>
            </a:r>
            <a:endParaRPr lang="en-US" dirty="0" smtClean="0">
              <a:solidFill>
                <a:srgbClr val="FFC000"/>
              </a:solidFill>
            </a:endParaRPr>
          </a:p>
          <a:p>
            <a:pPr>
              <a:buFont typeface="Wingdings" pitchFamily="2" charset="2"/>
              <a:buChar char="v"/>
            </a:pPr>
            <a:r>
              <a:rPr lang="hr-HR" dirty="0" smtClean="0">
                <a:solidFill>
                  <a:srgbClr val="FFC000"/>
                </a:solidFill>
              </a:rPr>
              <a:t>Povlačenje od prijatelja</a:t>
            </a:r>
            <a:endParaRPr lang="en-US" dirty="0" smtClean="0">
              <a:solidFill>
                <a:srgbClr val="FFC000"/>
              </a:solidFill>
            </a:endParaRPr>
          </a:p>
          <a:p>
            <a:pPr>
              <a:buFont typeface="Wingdings" pitchFamily="2" charset="2"/>
              <a:buChar char="v"/>
            </a:pPr>
            <a:r>
              <a:rPr lang="hr-HR" dirty="0" smtClean="0">
                <a:solidFill>
                  <a:srgbClr val="FFC000"/>
                </a:solidFill>
              </a:rPr>
              <a:t>Strah od osobe do koje ti je stalo i s kojom se želi biti blizak</a:t>
            </a:r>
            <a:endParaRPr lang="en-US" dirty="0" smtClean="0">
              <a:solidFill>
                <a:srgbClr val="FFC000"/>
              </a:solidFill>
            </a:endParaRPr>
          </a:p>
          <a:p>
            <a:pPr>
              <a:buFont typeface="Wingdings" pitchFamily="2" charset="2"/>
              <a:buChar char="v"/>
            </a:pPr>
            <a:r>
              <a:rPr lang="hr-HR" dirty="0" smtClean="0">
                <a:solidFill>
                  <a:srgbClr val="FFC000"/>
                </a:solidFill>
              </a:rPr>
              <a:t>Gubitak ljubavi i bliskosti s djevojkom/dečkom</a:t>
            </a:r>
            <a:endParaRPr lang="en-US" dirty="0" smtClean="0">
              <a:solidFill>
                <a:srgbClr val="FFC000"/>
              </a:solidFill>
            </a:endParaRPr>
          </a:p>
          <a:p>
            <a:pPr>
              <a:buFont typeface="Wingdings" pitchFamily="2" charset="2"/>
              <a:buChar char="v"/>
            </a:pPr>
            <a:r>
              <a:rPr lang="hr-HR" dirty="0" smtClean="0">
                <a:solidFill>
                  <a:srgbClr val="FFC000"/>
                </a:solidFill>
              </a:rPr>
              <a:t>Gubitak povjerenja u mogućnost ostvarivanja dobre veze</a:t>
            </a:r>
            <a:endParaRPr lang="en-US" dirty="0" smtClean="0">
              <a:solidFill>
                <a:srgbClr val="FFC000"/>
              </a:solidFill>
            </a:endParaRPr>
          </a:p>
          <a:p>
            <a:pPr>
              <a:buFont typeface="Wingdings" pitchFamily="2" charset="2"/>
              <a:buChar char="v"/>
            </a:pPr>
            <a:r>
              <a:rPr lang="hr-HR" dirty="0" smtClean="0">
                <a:solidFill>
                  <a:srgbClr val="FFC000"/>
                </a:solidFill>
              </a:rPr>
              <a:t>Ozljede (npr. masnice, ogrebotine, lomovi, krvarenje)</a:t>
            </a:r>
            <a:endParaRPr lang="en-US" dirty="0" smtClean="0">
              <a:solidFill>
                <a:srgbClr val="FFC000"/>
              </a:solidFill>
            </a:endParaRPr>
          </a:p>
          <a:p>
            <a:pPr>
              <a:buFont typeface="Wingdings" pitchFamily="2" charset="2"/>
              <a:buChar char="v"/>
            </a:pPr>
            <a:r>
              <a:rPr lang="hr-HR" dirty="0" smtClean="0">
                <a:solidFill>
                  <a:srgbClr val="FFC000"/>
                </a:solidFill>
              </a:rPr>
              <a:t>Zdravstvene poteškoće (npr. glavobolje, mučnina, poteškoće s probavom)</a:t>
            </a:r>
            <a:endParaRPr lang="en-US" dirty="0" smtClean="0">
              <a:solidFill>
                <a:srgbClr val="FFC000"/>
              </a:solidFill>
            </a:endParaRPr>
          </a:p>
          <a:p>
            <a:pPr>
              <a:buFont typeface="Wingdings" pitchFamily="2" charset="2"/>
              <a:buChar char="v"/>
            </a:pPr>
            <a:r>
              <a:rPr lang="hr-HR" dirty="0" smtClean="0">
                <a:solidFill>
                  <a:srgbClr val="FFC000"/>
                </a:solidFill>
              </a:rPr>
              <a:t>Poteškoće s koncentracijom</a:t>
            </a:r>
            <a:endParaRPr lang="en-US" dirty="0" smtClean="0">
              <a:solidFill>
                <a:srgbClr val="FFC000"/>
              </a:solidFill>
            </a:endParaRPr>
          </a:p>
          <a:p>
            <a:pPr>
              <a:buFont typeface="Wingdings" pitchFamily="2" charset="2"/>
              <a:buChar char="v"/>
            </a:pPr>
            <a:r>
              <a:rPr lang="hr-HR" dirty="0" smtClean="0">
                <a:solidFill>
                  <a:srgbClr val="FFC000"/>
                </a:solidFill>
              </a:rPr>
              <a:t>Poteškoće sa spavanjem</a:t>
            </a:r>
            <a:endParaRPr lang="en-US" dirty="0" smtClean="0">
              <a:solidFill>
                <a:srgbClr val="FFC000"/>
              </a:solidFill>
            </a:endParaRPr>
          </a:p>
          <a:p>
            <a:pPr>
              <a:buFont typeface="Wingdings" pitchFamily="2" charset="2"/>
              <a:buChar char="v"/>
            </a:pPr>
            <a:r>
              <a:rPr lang="hr-HR" dirty="0" smtClean="0">
                <a:solidFill>
                  <a:srgbClr val="FFC000"/>
                </a:solidFill>
              </a:rPr>
              <a:t>Poteškoće s apetitom (uzimanje previše ili premalo hrane)</a:t>
            </a:r>
            <a:endParaRPr lang="en-US" dirty="0" smtClean="0">
              <a:solidFill>
                <a:srgbClr val="FFC000"/>
              </a:solidFill>
            </a:endParaRPr>
          </a:p>
          <a:p>
            <a:pPr>
              <a:buFont typeface="Wingdings" pitchFamily="2" charset="2"/>
              <a:buChar char="v"/>
            </a:pPr>
            <a:r>
              <a:rPr lang="hr-HR" dirty="0" smtClean="0">
                <a:solidFill>
                  <a:srgbClr val="FFC000"/>
                </a:solidFill>
              </a:rPr>
              <a:t>Povećano korištenje alkohola i cigareta</a:t>
            </a:r>
            <a:endParaRPr lang="en-US" dirty="0" smtClean="0">
              <a:solidFill>
                <a:srgbClr val="FFC000"/>
              </a:solidFill>
            </a:endParaRPr>
          </a:p>
          <a:p>
            <a:pPr>
              <a:buFont typeface="Wingdings" pitchFamily="2" charset="2"/>
              <a:buChar char="v"/>
            </a:pPr>
            <a:r>
              <a:rPr lang="hr-HR" dirty="0" smtClean="0">
                <a:solidFill>
                  <a:srgbClr val="FFC000"/>
                </a:solidFill>
              </a:rPr>
              <a:t>Korištenje sredstava za smirenje</a:t>
            </a:r>
            <a:endParaRPr lang="en-US" dirty="0" smtClean="0">
              <a:solidFill>
                <a:srgbClr val="FFC000"/>
              </a:solidFill>
            </a:endParaRPr>
          </a:p>
          <a:p>
            <a:pPr>
              <a:buNone/>
            </a:pP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0"/>
                            </p:stCondLst>
                            <p:childTnLst>
                              <p:par>
                                <p:cTn id="14" presetID="2" presetClass="entr" presetSubtype="4"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8000"/>
                            </p:stCondLst>
                            <p:childTnLst>
                              <p:par>
                                <p:cTn id="19" presetID="2" presetClass="entr" presetSubtype="4"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11000"/>
                            </p:stCondLst>
                            <p:childTnLst>
                              <p:par>
                                <p:cTn id="24" presetID="2" presetClass="entr" presetSubtype="4" fill="hold"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8" fill="hold">
                            <p:stCondLst>
                              <p:cond delay="14000"/>
                            </p:stCondLst>
                            <p:childTnLst>
                              <p:par>
                                <p:cTn id="29" presetID="2" presetClass="entr" presetSubtype="4" fill="hold"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3" fill="hold">
                            <p:stCondLst>
                              <p:cond delay="17000"/>
                            </p:stCondLst>
                            <p:childTnLst>
                              <p:par>
                                <p:cTn id="34" presetID="2" presetClass="entr" presetSubtype="4" fill="hold"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7" dur="3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8" fill="hold">
                            <p:stCondLst>
                              <p:cond delay="20000"/>
                            </p:stCondLst>
                            <p:childTnLst>
                              <p:par>
                                <p:cTn id="39" presetID="2" presetClass="entr" presetSubtype="4" fill="hold" nodeType="after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3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3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3000"/>
                            </p:stCondLst>
                            <p:childTnLst>
                              <p:par>
                                <p:cTn id="44" presetID="2" presetClass="entr" presetSubtype="4" fill="hold" nodeType="after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additive="base">
                                        <p:cTn id="46" dur="3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7" dur="3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8" fill="hold">
                            <p:stCondLst>
                              <p:cond delay="26000"/>
                            </p:stCondLst>
                            <p:childTnLst>
                              <p:par>
                                <p:cTn id="49" presetID="2" presetClass="entr" presetSubtype="4" fill="hold" nodeType="after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3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2" dur="3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53" fill="hold">
                            <p:stCondLst>
                              <p:cond delay="29000"/>
                            </p:stCondLst>
                            <p:childTnLst>
                              <p:par>
                                <p:cTn id="54" presetID="2" presetClass="entr" presetSubtype="4" fill="hold" nodeType="after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additive="base">
                                        <p:cTn id="56" dur="3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7" dur="3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58" fill="hold">
                            <p:stCondLst>
                              <p:cond delay="32000"/>
                            </p:stCondLst>
                            <p:childTnLst>
                              <p:par>
                                <p:cTn id="59" presetID="2" presetClass="entr" presetSubtype="4" fill="hold" nodeType="after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3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3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par>
                          <p:cTn id="63" fill="hold">
                            <p:stCondLst>
                              <p:cond delay="35000"/>
                            </p:stCondLst>
                            <p:childTnLst>
                              <p:par>
                                <p:cTn id="64" presetID="2" presetClass="entr" presetSubtype="4" fill="hold" nodeType="afterEffect">
                                  <p:stCondLst>
                                    <p:cond delay="0"/>
                                  </p:stCondLst>
                                  <p:childTnLst>
                                    <p:set>
                                      <p:cBhvr>
                                        <p:cTn id="65" dur="1" fill="hold">
                                          <p:stCondLst>
                                            <p:cond delay="0"/>
                                          </p:stCondLst>
                                        </p:cTn>
                                        <p:tgtEl>
                                          <p:spTgt spid="3">
                                            <p:txEl>
                                              <p:pRg st="11" end="11"/>
                                            </p:txEl>
                                          </p:spTgt>
                                        </p:tgtEl>
                                        <p:attrNameLst>
                                          <p:attrName>style.visibility</p:attrName>
                                        </p:attrNameLst>
                                      </p:cBhvr>
                                      <p:to>
                                        <p:strVal val="visible"/>
                                      </p:to>
                                    </p:set>
                                    <p:anim calcmode="lin" valueType="num">
                                      <p:cBhvr additive="base">
                                        <p:cTn id="66" dur="3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7" dur="3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par>
                          <p:cTn id="68" fill="hold">
                            <p:stCondLst>
                              <p:cond delay="38000"/>
                            </p:stCondLst>
                            <p:childTnLst>
                              <p:par>
                                <p:cTn id="69" presetID="2" presetClass="entr" presetSubtype="4" fill="hold" nodeType="afterEffect">
                                  <p:stCondLst>
                                    <p:cond delay="0"/>
                                  </p:stCondLst>
                                  <p:childTnLst>
                                    <p:set>
                                      <p:cBhvr>
                                        <p:cTn id="70" dur="1" fill="hold">
                                          <p:stCondLst>
                                            <p:cond delay="0"/>
                                          </p:stCondLst>
                                        </p:cTn>
                                        <p:tgtEl>
                                          <p:spTgt spid="3">
                                            <p:txEl>
                                              <p:pRg st="12" end="12"/>
                                            </p:txEl>
                                          </p:spTgt>
                                        </p:tgtEl>
                                        <p:attrNameLst>
                                          <p:attrName>style.visibility</p:attrName>
                                        </p:attrNameLst>
                                      </p:cBhvr>
                                      <p:to>
                                        <p:strVal val="visible"/>
                                      </p:to>
                                    </p:set>
                                    <p:anim calcmode="lin" valueType="num">
                                      <p:cBhvr additive="base">
                                        <p:cTn id="71" dur="3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2" dur="3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9000"/>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7158" y="0"/>
            <a:ext cx="8229600" cy="1143000"/>
          </a:xfrm>
        </p:spPr>
        <p:txBody>
          <a:bodyPr>
            <a:normAutofit/>
          </a:bodyPr>
          <a:lstStyle/>
          <a:p>
            <a:r>
              <a:rPr lang="hr-HR" sz="3600" dirty="0" smtClean="0">
                <a:solidFill>
                  <a:srgbClr val="FFFF00"/>
                </a:solidFill>
                <a:latin typeface="Comic Sans MS" pitchFamily="66" charset="0"/>
              </a:rPr>
              <a:t>KVALITETNA VEZA</a:t>
            </a:r>
            <a:endParaRPr lang="en-US" sz="3600" dirty="0">
              <a:solidFill>
                <a:srgbClr val="FFFF00"/>
              </a:solidFill>
              <a:latin typeface="Comic Sans MS" pitchFamily="66" charset="0"/>
            </a:endParaRPr>
          </a:p>
        </p:txBody>
      </p:sp>
      <p:sp>
        <p:nvSpPr>
          <p:cNvPr id="3" name="Content Placeholder 2"/>
          <p:cNvSpPr>
            <a:spLocks noGrp="1"/>
          </p:cNvSpPr>
          <p:nvPr>
            <p:ph idx="1"/>
          </p:nvPr>
        </p:nvSpPr>
        <p:spPr/>
        <p:txBody>
          <a:bodyPr/>
          <a:lstStyle/>
          <a:p>
            <a:pPr algn="just"/>
            <a:r>
              <a:rPr lang="vi-VN" dirty="0" smtClean="0">
                <a:solidFill>
                  <a:srgbClr val="FFFF00"/>
                </a:solidFill>
              </a:rPr>
              <a:t>Kvalitetna veza podrazumijeva uzajamne odnose pune poštovanja, povjerenja, uvažavanja, podrške, iskrenosti, prihvaćanja različitosti  i skrbi, a sve to oslobađa naše unutarnje mogućnosti. To znači poštivati osobnost i granice partnera, ne nanositi mu emocionalnu i fizičku bol.</a:t>
            </a:r>
            <a:endParaRPr lang="hr-HR" dirty="0" smtClean="0">
              <a:solidFill>
                <a:srgbClr val="FFFF00"/>
              </a:solidFill>
              <a:latin typeface="Comic Sans MS" pitchFamily="66" charset="0"/>
            </a:endParaRPr>
          </a:p>
          <a:p>
            <a:pPr algn="just">
              <a:buNone/>
            </a:pPr>
            <a:endParaRPr lang="vi-VN" dirty="0" smtClean="0">
              <a:solidFill>
                <a:srgbClr val="FFFF00"/>
              </a:solidFill>
            </a:endParaRPr>
          </a:p>
          <a:p>
            <a:pPr algn="just"/>
            <a:r>
              <a:rPr lang="vi-VN" dirty="0" smtClean="0">
                <a:solidFill>
                  <a:srgbClr val="FF0000"/>
                </a:solidFill>
              </a:rPr>
              <a:t>Biti dobar par ne znači nužno odreći se sebe, ali sigurno znači prilagoditi se i mijenjati.</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8" presetClass="exit" presetSubtype="16" fill="hold" grpId="0" nodeType="clickEffect">
                                  <p:stCondLst>
                                    <p:cond delay="0"/>
                                  </p:stCondLst>
                                  <p:childTnLst>
                                    <p:animEffect transition="out" filter="diamond(in)">
                                      <p:cBhvr>
                                        <p:cTn id="10" dur="5000"/>
                                        <p:tgtEl>
                                          <p:spTgt spid="3">
                                            <p:txEl>
                                              <p:pRg st="0" end="0"/>
                                            </p:txEl>
                                          </p:spTgt>
                                        </p:tgtEl>
                                      </p:cBhvr>
                                    </p:animEffect>
                                    <p:set>
                                      <p:cBhvr>
                                        <p:cTn id="11" dur="1" fill="hold">
                                          <p:stCondLst>
                                            <p:cond delay="4999"/>
                                          </p:stCondLst>
                                        </p:cTn>
                                        <p:tgtEl>
                                          <p:spTgt spid="3">
                                            <p:txEl>
                                              <p:pRg st="0" end="0"/>
                                            </p:txEl>
                                          </p:spTgt>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8" presetClass="exit" presetSubtype="16" fill="hold" grpId="0" nodeType="clickEffect">
                                  <p:stCondLst>
                                    <p:cond delay="0"/>
                                  </p:stCondLst>
                                  <p:childTnLst>
                                    <p:animEffect transition="out" filter="diamond(in)">
                                      <p:cBhvr>
                                        <p:cTn id="15" dur="5000"/>
                                        <p:tgtEl>
                                          <p:spTgt spid="3">
                                            <p:txEl>
                                              <p:pRg st="2" end="2"/>
                                            </p:txEl>
                                          </p:spTgt>
                                        </p:tgtEl>
                                      </p:cBhvr>
                                    </p:animEffect>
                                    <p:set>
                                      <p:cBhvr>
                                        <p:cTn id="16" dur="1" fill="hold">
                                          <p:stCondLst>
                                            <p:cond delay="49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130</TotalTime>
  <Words>538</Words>
  <Application>Microsoft Office PowerPoint</Application>
  <PresentationFormat>On-screen Show (4:3)</PresentationFormat>
  <Paragraphs>52</Paragraphs>
  <Slides>10</Slides>
  <Notes>0</Notes>
  <HiddenSlides>0</HiddenSlides>
  <MMClips>3</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“OTVORENIH OČIJU”</vt:lpstr>
      <vt:lpstr>Cilj teme:</vt:lpstr>
      <vt:lpstr>VRSTE NASILJA U VEZAMA </vt:lpstr>
      <vt:lpstr>EMOCIONALNO/  PSIHIČKO NASILJE </vt:lpstr>
      <vt:lpstr> SEKSUALNO  NASILJE </vt:lpstr>
      <vt:lpstr>UZROCI NASILJA U VEZAMA MLADIH</vt:lpstr>
      <vt:lpstr>Koliko često se javlja nasilje u mladenačkim vezama?</vt:lpstr>
      <vt:lpstr>POSLJEDICE NASILJA U VEZAMA</vt:lpstr>
      <vt:lpstr>KVALITETNA VEZA</vt:lpstr>
      <vt:lpstr>  I na kraju važno je zapamtiti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“OTVORENIH OČIJU”</dc:title>
  <dc:creator>Irena</dc:creator>
  <cp:lastModifiedBy>Irena</cp:lastModifiedBy>
  <cp:revision>17</cp:revision>
  <dcterms:created xsi:type="dcterms:W3CDTF">2020-04-15T15:11:24Z</dcterms:created>
  <dcterms:modified xsi:type="dcterms:W3CDTF">2020-04-17T08:34:30Z</dcterms:modified>
</cp:coreProperties>
</file>