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28AF07BD-EEDC-4E5F-B5B5-8E79B016BEA4}">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62" autoAdjust="0"/>
  </p:normalViewPr>
  <p:slideViewPr>
    <p:cSldViewPr>
      <p:cViewPr varScale="1">
        <p:scale>
          <a:sx n="63" d="100"/>
          <a:sy n="63" d="100"/>
        </p:scale>
        <p:origin x="-636" y="-96"/>
      </p:cViewPr>
      <p:guideLst>
        <p:guide orient="horz" pos="2160"/>
        <p:guide pos="2880"/>
      </p:guideLst>
    </p:cSldViewPr>
  </p:slideViewPr>
  <p:outlineViewPr>
    <p:cViewPr>
      <p:scale>
        <a:sx n="33" d="100"/>
        <a:sy n="33" d="100"/>
      </p:scale>
      <p:origin x="48" y="318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F270109-E7E4-47F7-8EA5-A0B0C9404D4D}" type="datetimeFigureOut">
              <a:rPr lang="hr-HR" smtClean="0"/>
              <a:pPr/>
              <a:t>13.4.2020</a:t>
            </a:fld>
            <a:endParaRPr lang="hr-HR"/>
          </a:p>
        </p:txBody>
      </p:sp>
      <p:sp>
        <p:nvSpPr>
          <p:cNvPr id="17" name="Footer Placeholder 16"/>
          <p:cNvSpPr>
            <a:spLocks noGrp="1"/>
          </p:cNvSpPr>
          <p:nvPr>
            <p:ph type="ftr" sz="quarter" idx="11"/>
          </p:nvPr>
        </p:nvSpPr>
        <p:spPr/>
        <p:txBody>
          <a:bodyPr/>
          <a:lstStyle/>
          <a:p>
            <a:endParaRPr lang="hr-HR"/>
          </a:p>
        </p:txBody>
      </p:sp>
      <p:sp>
        <p:nvSpPr>
          <p:cNvPr id="29" name="Slide Number Placeholder 28"/>
          <p:cNvSpPr>
            <a:spLocks noGrp="1"/>
          </p:cNvSpPr>
          <p:nvPr>
            <p:ph type="sldNum" sz="quarter" idx="12"/>
          </p:nvPr>
        </p:nvSpPr>
        <p:spPr/>
        <p:txBody>
          <a:bodyPr/>
          <a:lstStyle/>
          <a:p>
            <a:fld id="{CB724050-9866-49F4-A265-B5574431D3A2}" type="slidenum">
              <a:rPr lang="hr-HR" smtClean="0"/>
              <a:pPr/>
              <a:t>‹#›</a:t>
            </a:fld>
            <a:endParaRPr lang="hr-H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270109-E7E4-47F7-8EA5-A0B0C9404D4D}" type="datetimeFigureOut">
              <a:rPr lang="hr-HR" smtClean="0"/>
              <a:pPr/>
              <a:t>13.4.2020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B724050-9866-49F4-A265-B5574431D3A2}"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270109-E7E4-47F7-8EA5-A0B0C9404D4D}" type="datetimeFigureOut">
              <a:rPr lang="hr-HR" smtClean="0"/>
              <a:pPr/>
              <a:t>13.4.2020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B724050-9866-49F4-A265-B5574431D3A2}"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270109-E7E4-47F7-8EA5-A0B0C9404D4D}" type="datetimeFigureOut">
              <a:rPr lang="hr-HR" smtClean="0"/>
              <a:pPr/>
              <a:t>13.4.2020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B724050-9866-49F4-A265-B5574431D3A2}"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270109-E7E4-47F7-8EA5-A0B0C9404D4D}" type="datetimeFigureOut">
              <a:rPr lang="hr-HR" smtClean="0"/>
              <a:pPr/>
              <a:t>13.4.2020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7924800" y="6416675"/>
            <a:ext cx="762000" cy="365125"/>
          </a:xfrm>
        </p:spPr>
        <p:txBody>
          <a:bodyPr/>
          <a:lstStyle/>
          <a:p>
            <a:fld id="{CB724050-9866-49F4-A265-B5574431D3A2}"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270109-E7E4-47F7-8EA5-A0B0C9404D4D}" type="datetimeFigureOut">
              <a:rPr lang="hr-HR" smtClean="0"/>
              <a:pPr/>
              <a:t>13.4.2020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B724050-9866-49F4-A265-B5574431D3A2}"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270109-E7E4-47F7-8EA5-A0B0C9404D4D}" type="datetimeFigureOut">
              <a:rPr lang="hr-HR" smtClean="0"/>
              <a:pPr/>
              <a:t>13.4.2020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B724050-9866-49F4-A265-B5574431D3A2}"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270109-E7E4-47F7-8EA5-A0B0C9404D4D}" type="datetimeFigureOut">
              <a:rPr lang="hr-HR" smtClean="0"/>
              <a:pPr/>
              <a:t>13.4.2020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CB724050-9866-49F4-A265-B5574431D3A2}"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70109-E7E4-47F7-8EA5-A0B0C9404D4D}" type="datetimeFigureOut">
              <a:rPr lang="hr-HR" smtClean="0"/>
              <a:pPr/>
              <a:t>13.4.2020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CB724050-9866-49F4-A265-B5574431D3A2}"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270109-E7E4-47F7-8EA5-A0B0C9404D4D}" type="datetimeFigureOut">
              <a:rPr lang="hr-HR" smtClean="0"/>
              <a:pPr/>
              <a:t>13.4.2020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B724050-9866-49F4-A265-B5574431D3A2}"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270109-E7E4-47F7-8EA5-A0B0C9404D4D}" type="datetimeFigureOut">
              <a:rPr lang="hr-HR" smtClean="0"/>
              <a:pPr/>
              <a:t>13.4.2020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B724050-9866-49F4-A265-B5574431D3A2}"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F270109-E7E4-47F7-8EA5-A0B0C9404D4D}" type="datetimeFigureOut">
              <a:rPr lang="hr-HR" smtClean="0"/>
              <a:pPr/>
              <a:t>13.4.2020</a:t>
            </a:fld>
            <a:endParaRPr lang="hr-H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hr-H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B724050-9866-49F4-A265-B5574431D3A2}"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solidFill>
                  <a:srgbClr val="002060"/>
                </a:solidFill>
              </a:rPr>
              <a:t>DOBRO DOŠLI !</a:t>
            </a:r>
            <a:endParaRPr lang="hr-HR" dirty="0">
              <a:solidFill>
                <a:srgbClr val="002060"/>
              </a:solidFill>
            </a:endParaRPr>
          </a:p>
        </p:txBody>
      </p:sp>
    </p:spTree>
    <p:extLst>
      <p:ext uri="{BB962C8B-B14F-4D97-AF65-F5344CB8AC3E}">
        <p14:creationId xmlns:p14="http://schemas.microsoft.com/office/powerpoint/2010/main" xmlns="" val="1559249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800" dirty="0" smtClean="0">
                <a:solidFill>
                  <a:srgbClr val="FF0000"/>
                </a:solidFill>
              </a:rPr>
              <a:t>Koji broj slijedi niz?</a:t>
            </a:r>
            <a:endParaRPr lang="hr-HR" sz="2800" dirty="0">
              <a:solidFill>
                <a:srgbClr val="FF0000"/>
              </a:solidFill>
            </a:endParaRPr>
          </a:p>
        </p:txBody>
      </p:sp>
      <p:sp>
        <p:nvSpPr>
          <p:cNvPr id="7" name="Rectangle 6"/>
          <p:cNvSpPr/>
          <p:nvPr/>
        </p:nvSpPr>
        <p:spPr>
          <a:xfrm>
            <a:off x="4393104" y="2967335"/>
            <a:ext cx="357790" cy="923330"/>
          </a:xfrm>
          <a:prstGeom prst="rect">
            <a:avLst/>
          </a:prstGeom>
          <a:noFill/>
        </p:spPr>
        <p:txBody>
          <a:bodyPr wrap="none" lIns="91440" tIns="45720" rIns="91440" bIns="45720">
            <a:spAutoFit/>
          </a:bodyPr>
          <a:lstStyle/>
          <a:p>
            <a:pPr algn="ctr"/>
            <a:r>
              <a:rPr lang="hr-HR"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9" y="1452564"/>
            <a:ext cx="1152128" cy="10879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43293" y="1422289"/>
            <a:ext cx="1112600" cy="1317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995738" y="1376931"/>
            <a:ext cx="1440358" cy="13629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380312" y="1506629"/>
            <a:ext cx="1183347" cy="11197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21" name="Straight Connector 20"/>
          <p:cNvCxnSpPr>
            <a:stCxn id="3075" idx="3"/>
            <a:endCxn id="3077" idx="1"/>
          </p:cNvCxnSpPr>
          <p:nvPr/>
        </p:nvCxnSpPr>
        <p:spPr>
          <a:xfrm flipV="1">
            <a:off x="1455893" y="2058423"/>
            <a:ext cx="2539845" cy="22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3077" idx="3"/>
            <a:endCxn id="3078" idx="1"/>
          </p:cNvCxnSpPr>
          <p:nvPr/>
        </p:nvCxnSpPr>
        <p:spPr>
          <a:xfrm>
            <a:off x="5436096" y="2058423"/>
            <a:ext cx="1944216" cy="8096"/>
          </a:xfrm>
          <a:prstGeom prst="line">
            <a:avLst/>
          </a:prstGeom>
        </p:spPr>
        <p:style>
          <a:lnRef idx="1">
            <a:schemeClr val="accent1"/>
          </a:lnRef>
          <a:fillRef idx="0">
            <a:schemeClr val="accent1"/>
          </a:fillRef>
          <a:effectRef idx="0">
            <a:schemeClr val="accent1"/>
          </a:effectRef>
          <a:fontRef idx="minor">
            <a:schemeClr val="tx1"/>
          </a:fontRef>
        </p:style>
      </p:cxnSp>
      <p:pic>
        <p:nvPicPr>
          <p:cNvPr id="3079" name="Picture 7"/>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078449" y="3345359"/>
            <a:ext cx="1247396" cy="1180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365242" y="5086772"/>
            <a:ext cx="1455230" cy="13770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81" name="Picture 9"/>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380312" y="3073174"/>
            <a:ext cx="1440160" cy="13627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82" name="Picture 10"/>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158949" y="5012665"/>
            <a:ext cx="1611857" cy="15252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83" name="Picture 11"/>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07822" y="3029674"/>
            <a:ext cx="1581002" cy="14960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84" name="Picture 1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98709" y="5104036"/>
            <a:ext cx="1436987" cy="13597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29" name="Straight Connector 28"/>
          <p:cNvCxnSpPr>
            <a:stCxn id="3083" idx="3"/>
            <a:endCxn id="3079" idx="1"/>
          </p:cNvCxnSpPr>
          <p:nvPr/>
        </p:nvCxnSpPr>
        <p:spPr>
          <a:xfrm>
            <a:off x="1988824" y="3777711"/>
            <a:ext cx="2089625" cy="1578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1835696" y="2420889"/>
            <a:ext cx="5688632" cy="92447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3079" idx="3"/>
          </p:cNvCxnSpPr>
          <p:nvPr/>
        </p:nvCxnSpPr>
        <p:spPr>
          <a:xfrm>
            <a:off x="5325845" y="3935553"/>
            <a:ext cx="20544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082" idx="3"/>
            <a:endCxn id="3080" idx="1"/>
          </p:cNvCxnSpPr>
          <p:nvPr/>
        </p:nvCxnSpPr>
        <p:spPr>
          <a:xfrm>
            <a:off x="5770806" y="5775300"/>
            <a:ext cx="159443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endCxn id="3081" idx="2"/>
          </p:cNvCxnSpPr>
          <p:nvPr/>
        </p:nvCxnSpPr>
        <p:spPr>
          <a:xfrm flipV="1">
            <a:off x="1691680" y="4435971"/>
            <a:ext cx="6408712" cy="937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084" idx="3"/>
            <a:endCxn id="3082" idx="1"/>
          </p:cNvCxnSpPr>
          <p:nvPr/>
        </p:nvCxnSpPr>
        <p:spPr>
          <a:xfrm flipV="1">
            <a:off x="1835696" y="5775300"/>
            <a:ext cx="2323253" cy="8633"/>
          </a:xfrm>
          <a:prstGeom prst="line">
            <a:avLst/>
          </a:prstGeom>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4343726" y="1561993"/>
            <a:ext cx="716841" cy="923330"/>
          </a:xfrm>
          <a:prstGeom prst="rect">
            <a:avLst/>
          </a:prstGeom>
          <a:noFill/>
        </p:spPr>
        <p:txBody>
          <a:bodyPr wrap="square" lIns="91440" tIns="45720" rIns="91440" bIns="45720">
            <a:spAutoFit/>
          </a:bodyPr>
          <a:lstStyle/>
          <a:p>
            <a:pPr algn="ctr"/>
            <a:r>
              <a:rPr lang="hr-HR" sz="54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4</a:t>
            </a:r>
            <a:endParaRPr lang="en-US" sz="5400"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
        <p:nvSpPr>
          <p:cNvPr id="46" name="Rectangle 45"/>
          <p:cNvSpPr/>
          <p:nvPr/>
        </p:nvSpPr>
        <p:spPr>
          <a:xfrm>
            <a:off x="7687290" y="1619127"/>
            <a:ext cx="569387" cy="923330"/>
          </a:xfrm>
          <a:prstGeom prst="rect">
            <a:avLst/>
          </a:prstGeom>
          <a:noFill/>
        </p:spPr>
        <p:txBody>
          <a:bodyPr wrap="none" lIns="91440" tIns="45720" rIns="91440" bIns="45720">
            <a:spAutoFit/>
          </a:bodyPr>
          <a:lstStyle/>
          <a:p>
            <a:pPr algn="ctr"/>
            <a:r>
              <a:rPr lang="hr-HR" sz="54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3</a:t>
            </a:r>
            <a:endParaRPr lang="en-US" sz="5400"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
        <p:nvSpPr>
          <p:cNvPr id="47" name="Rectangle 46"/>
          <p:cNvSpPr/>
          <p:nvPr/>
        </p:nvSpPr>
        <p:spPr>
          <a:xfrm>
            <a:off x="456200" y="3368593"/>
            <a:ext cx="1484246" cy="923330"/>
          </a:xfrm>
          <a:prstGeom prst="rect">
            <a:avLst/>
          </a:prstGeom>
          <a:noFill/>
        </p:spPr>
        <p:txBody>
          <a:bodyPr wrap="square" lIns="91440" tIns="45720" rIns="91440" bIns="45720">
            <a:spAutoFit/>
          </a:bodyPr>
          <a:lstStyle/>
          <a:p>
            <a:pPr algn="ctr"/>
            <a:r>
              <a:rPr lang="hr-HR" sz="54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5</a:t>
            </a:r>
            <a:endParaRPr lang="en-US" sz="5400"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
        <p:nvSpPr>
          <p:cNvPr id="54" name="Rectangle 53"/>
          <p:cNvSpPr/>
          <p:nvPr/>
        </p:nvSpPr>
        <p:spPr>
          <a:xfrm>
            <a:off x="4348185" y="3505200"/>
            <a:ext cx="755496" cy="923330"/>
          </a:xfrm>
          <a:prstGeom prst="rect">
            <a:avLst/>
          </a:prstGeom>
          <a:noFill/>
        </p:spPr>
        <p:txBody>
          <a:bodyPr wrap="square" lIns="91440" tIns="45720" rIns="91440" bIns="45720">
            <a:spAutoFit/>
          </a:bodyPr>
          <a:lstStyle/>
          <a:p>
            <a:pPr algn="ctr"/>
            <a:r>
              <a:rPr lang="hr-HR" sz="54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4</a:t>
            </a:r>
            <a:endParaRPr lang="en-US" sz="5400"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
        <p:nvSpPr>
          <p:cNvPr id="55" name="Rectangle 54"/>
          <p:cNvSpPr/>
          <p:nvPr/>
        </p:nvSpPr>
        <p:spPr>
          <a:xfrm>
            <a:off x="7684669" y="3316046"/>
            <a:ext cx="878990" cy="923330"/>
          </a:xfrm>
          <a:prstGeom prst="rect">
            <a:avLst/>
          </a:prstGeom>
          <a:noFill/>
        </p:spPr>
        <p:txBody>
          <a:bodyPr wrap="square" lIns="91440" tIns="45720" rIns="91440" bIns="45720">
            <a:spAutoFit/>
          </a:bodyPr>
          <a:lstStyle/>
          <a:p>
            <a:pPr algn="ctr"/>
            <a:r>
              <a:rPr lang="hr-HR" sz="54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6</a:t>
            </a:r>
            <a:endParaRPr lang="en-US" sz="5400"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
        <p:nvSpPr>
          <p:cNvPr id="56" name="Rectangle 55"/>
          <p:cNvSpPr/>
          <p:nvPr/>
        </p:nvSpPr>
        <p:spPr>
          <a:xfrm>
            <a:off x="832508" y="5373216"/>
            <a:ext cx="643149" cy="923330"/>
          </a:xfrm>
          <a:prstGeom prst="rect">
            <a:avLst/>
          </a:prstGeom>
          <a:noFill/>
        </p:spPr>
        <p:txBody>
          <a:bodyPr wrap="square" lIns="91440" tIns="45720" rIns="91440" bIns="45720">
            <a:spAutoFit/>
          </a:bodyPr>
          <a:lstStyle/>
          <a:p>
            <a:pPr algn="ctr"/>
            <a:r>
              <a:rPr lang="hr-HR" sz="54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5</a:t>
            </a:r>
            <a:endParaRPr lang="en-US" sz="5400"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
        <p:nvSpPr>
          <p:cNvPr id="57" name="Rectangle 56"/>
          <p:cNvSpPr/>
          <p:nvPr/>
        </p:nvSpPr>
        <p:spPr>
          <a:xfrm>
            <a:off x="4721700" y="5313635"/>
            <a:ext cx="645833" cy="923330"/>
          </a:xfrm>
          <a:prstGeom prst="rect">
            <a:avLst/>
          </a:prstGeom>
          <a:noFill/>
        </p:spPr>
        <p:txBody>
          <a:bodyPr wrap="square" lIns="91440" tIns="45720" rIns="91440" bIns="45720">
            <a:spAutoFit/>
          </a:bodyPr>
          <a:lstStyle/>
          <a:p>
            <a:pPr algn="ctr"/>
            <a:r>
              <a:rPr lang="hr-HR" sz="54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7</a:t>
            </a:r>
            <a:endParaRPr lang="en-US" sz="5400"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
        <p:nvSpPr>
          <p:cNvPr id="58" name="Rectangle 57"/>
          <p:cNvSpPr/>
          <p:nvPr/>
        </p:nvSpPr>
        <p:spPr>
          <a:xfrm>
            <a:off x="7858706" y="5373216"/>
            <a:ext cx="530915" cy="923330"/>
          </a:xfrm>
          <a:prstGeom prst="rect">
            <a:avLst/>
          </a:prstGeom>
          <a:noFill/>
        </p:spPr>
        <p:txBody>
          <a:bodyPr wrap="none" lIns="91440" tIns="45720" rIns="91440" bIns="45720">
            <a:spAutoFit/>
          </a:bodyPr>
          <a:lstStyle/>
          <a:p>
            <a:pPr algn="ctr"/>
            <a:r>
              <a:rPr lang="hr-HR" sz="54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a:t>
            </a:r>
            <a:endParaRPr lang="en-US" sz="5400"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xmlns="" val="2905783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211734"/>
          </a:xfrm>
        </p:spPr>
        <p:txBody>
          <a:bodyPr>
            <a:normAutofit fontScale="90000"/>
          </a:bodyPr>
          <a:lstStyle/>
          <a:p>
            <a:r>
              <a:rPr lang="hr-HR" sz="2800" dirty="0" smtClean="0">
                <a:solidFill>
                  <a:srgbClr val="C00000"/>
                </a:solidFill>
              </a:rPr>
              <a:t>Jednu minutu pažljivo čitaj dolje napisane riječi, a zatim na  papir pokušaj zapisati što više zapamćenih riječi.</a:t>
            </a:r>
            <a:endParaRPr lang="hr-HR" sz="2800" dirty="0">
              <a:solidFill>
                <a:srgbClr val="C00000"/>
              </a:solidFill>
            </a:endParaRPr>
          </a:p>
        </p:txBody>
      </p:sp>
      <p:sp>
        <p:nvSpPr>
          <p:cNvPr id="6" name="Text Placeholder 5"/>
          <p:cNvSpPr>
            <a:spLocks noGrp="1"/>
          </p:cNvSpPr>
          <p:nvPr>
            <p:ph type="body" idx="1"/>
          </p:nvPr>
        </p:nvSpPr>
        <p:spPr>
          <a:xfrm>
            <a:off x="457200" y="1535112"/>
            <a:ext cx="4040188" cy="2469952"/>
          </a:xfrm>
        </p:spPr>
        <p:txBody>
          <a:bodyPr vert="vert270">
            <a:normAutofit/>
          </a:bodyPr>
          <a:lstStyle/>
          <a:p>
            <a:r>
              <a:rPr lang="hr-HR" cap="none" dirty="0" smtClean="0">
                <a:solidFill>
                  <a:srgbClr val="00B050"/>
                </a:solidFill>
                <a:latin typeface="Algerian" panose="04020705040A02060702" pitchFamily="82" charset="0"/>
              </a:rPr>
              <a:t>A l b u m        </a:t>
            </a:r>
            <a:r>
              <a:rPr lang="hr-HR" sz="6600" cap="none" dirty="0" smtClean="0">
                <a:latin typeface="Curlz MT" panose="04040404050702020202" pitchFamily="82" charset="0"/>
              </a:rPr>
              <a:t>MIRIS</a:t>
            </a:r>
            <a:endParaRPr lang="hr-HR" sz="6600" cap="none" dirty="0">
              <a:latin typeface="Curlz MT" panose="04040404050702020202" pitchFamily="82" charset="0"/>
            </a:endParaRPr>
          </a:p>
        </p:txBody>
      </p:sp>
      <p:sp>
        <p:nvSpPr>
          <p:cNvPr id="7" name="Text Placeholder 6"/>
          <p:cNvSpPr>
            <a:spLocks noGrp="1"/>
          </p:cNvSpPr>
          <p:nvPr>
            <p:ph type="body" sz="half" idx="3"/>
          </p:nvPr>
        </p:nvSpPr>
        <p:spPr/>
        <p:txBody>
          <a:bodyPr>
            <a:normAutofit/>
          </a:bodyPr>
          <a:lstStyle/>
          <a:p>
            <a:r>
              <a:rPr lang="hr-HR" sz="3600" cap="none" dirty="0">
                <a:solidFill>
                  <a:schemeClr val="accent5">
                    <a:lumMod val="75000"/>
                  </a:schemeClr>
                </a:solidFill>
              </a:rPr>
              <a:t>z</a:t>
            </a:r>
            <a:r>
              <a:rPr lang="hr-HR" sz="3600" cap="none" dirty="0" smtClean="0">
                <a:solidFill>
                  <a:schemeClr val="accent5">
                    <a:lumMod val="75000"/>
                  </a:schemeClr>
                </a:solidFill>
              </a:rPr>
              <a:t>ebra      </a:t>
            </a:r>
            <a:r>
              <a:rPr lang="hr-HR" sz="3600" cap="none" dirty="0" smtClean="0">
                <a:solidFill>
                  <a:srgbClr val="CC0099"/>
                </a:solidFill>
              </a:rPr>
              <a:t>beba</a:t>
            </a:r>
            <a:endParaRPr lang="hr-HR" sz="3600" cap="none" dirty="0">
              <a:solidFill>
                <a:srgbClr val="CC0099"/>
              </a:solidFill>
            </a:endParaRPr>
          </a:p>
        </p:txBody>
      </p:sp>
      <p:sp>
        <p:nvSpPr>
          <p:cNvPr id="3" name="Content Placeholder 2"/>
          <p:cNvSpPr>
            <a:spLocks noGrp="1"/>
          </p:cNvSpPr>
          <p:nvPr>
            <p:ph sz="quarter" idx="2"/>
          </p:nvPr>
        </p:nvSpPr>
        <p:spPr>
          <a:xfrm>
            <a:off x="457200" y="1628800"/>
            <a:ext cx="3898776" cy="4497363"/>
          </a:xfrm>
        </p:spPr>
        <p:txBody>
          <a:bodyPr vert="horz" anchor="ctr">
            <a:normAutofit lnSpcReduction="10000"/>
          </a:bodyPr>
          <a:lstStyle/>
          <a:p>
            <a:pPr marL="137160" indent="0">
              <a:buNone/>
            </a:pPr>
            <a:r>
              <a:rPr lang="hr-HR" dirty="0" smtClean="0">
                <a:solidFill>
                  <a:srgbClr val="CC0099"/>
                </a:solidFill>
                <a:latin typeface="Agency FB" panose="020B0503020202020204" pitchFamily="34" charset="0"/>
              </a:rPr>
              <a:t>ŠAMPON </a:t>
            </a:r>
            <a:r>
              <a:rPr lang="hr-HR" dirty="0" smtClean="0"/>
              <a:t>  </a:t>
            </a:r>
            <a:r>
              <a:rPr lang="hr-HR" sz="6600" dirty="0" smtClean="0">
                <a:latin typeface="Edwardian Script ITC" panose="030303020407070D0804" pitchFamily="66" charset="0"/>
              </a:rPr>
              <a:t>       </a:t>
            </a:r>
          </a:p>
          <a:p>
            <a:pPr marL="137160" indent="0">
              <a:buNone/>
            </a:pPr>
            <a:endParaRPr lang="hr-HR" sz="6600" dirty="0">
              <a:latin typeface="Edwardian Script ITC" panose="030303020407070D0804" pitchFamily="66" charset="0"/>
            </a:endParaRPr>
          </a:p>
          <a:p>
            <a:pPr marL="137160" indent="0">
              <a:buNone/>
            </a:pPr>
            <a:r>
              <a:rPr lang="hr-HR" sz="6600" dirty="0" smtClean="0">
                <a:latin typeface="Edwardian Script ITC" panose="030303020407070D0804" pitchFamily="66" charset="0"/>
              </a:rPr>
              <a:t>Love            </a:t>
            </a:r>
            <a:r>
              <a:rPr lang="hr-HR" sz="6600" dirty="0" smtClean="0">
                <a:solidFill>
                  <a:srgbClr val="CC0099"/>
                </a:solidFill>
                <a:latin typeface="Edwardian Script ITC" panose="030303020407070D0804" pitchFamily="66" charset="0"/>
              </a:rPr>
              <a:t>mama</a:t>
            </a:r>
            <a:endParaRPr lang="hr-HR" sz="6600" dirty="0">
              <a:solidFill>
                <a:srgbClr val="CC0099"/>
              </a:solidFill>
              <a:latin typeface="Edwardian Script ITC" panose="030303020407070D0804" pitchFamily="66" charset="0"/>
            </a:endParaRPr>
          </a:p>
        </p:txBody>
      </p:sp>
      <p:sp>
        <p:nvSpPr>
          <p:cNvPr id="8" name="Content Placeholder 7"/>
          <p:cNvSpPr>
            <a:spLocks noGrp="1"/>
          </p:cNvSpPr>
          <p:nvPr>
            <p:ph sz="quarter" idx="4"/>
          </p:nvPr>
        </p:nvSpPr>
        <p:spPr>
          <a:xfrm>
            <a:off x="4499993" y="2362200"/>
            <a:ext cx="4186808" cy="3763963"/>
          </a:xfrm>
        </p:spPr>
        <p:txBody>
          <a:bodyPr vert="vert">
            <a:normAutofit fontScale="92500" lnSpcReduction="10000"/>
          </a:bodyPr>
          <a:lstStyle/>
          <a:p>
            <a:pPr marL="137160" indent="0">
              <a:buNone/>
            </a:pPr>
            <a:r>
              <a:rPr lang="hr-HR" sz="7200" dirty="0" smtClean="0">
                <a:latin typeface="Freestyle Script" panose="030804020302050B0404" pitchFamily="66" charset="0"/>
              </a:rPr>
              <a:t>PORTRET</a:t>
            </a:r>
          </a:p>
          <a:p>
            <a:endParaRPr lang="hr-HR" dirty="0"/>
          </a:p>
          <a:p>
            <a:pPr marL="137160" indent="0">
              <a:buNone/>
            </a:pPr>
            <a:r>
              <a:rPr lang="hr-HR" dirty="0" smtClean="0"/>
              <a:t>         </a:t>
            </a:r>
            <a:r>
              <a:rPr lang="hr-HR" dirty="0" smtClean="0">
                <a:solidFill>
                  <a:srgbClr val="00B050"/>
                </a:solidFill>
                <a:latin typeface="Forte" panose="03060902040502070203" pitchFamily="66" charset="0"/>
              </a:rPr>
              <a:t>MUZEJ</a:t>
            </a:r>
          </a:p>
          <a:p>
            <a:endParaRPr lang="hr-HR" dirty="0"/>
          </a:p>
          <a:p>
            <a:pPr marL="137160" indent="0">
              <a:buNone/>
            </a:pPr>
            <a:r>
              <a:rPr lang="hr-HR" dirty="0" smtClean="0"/>
              <a:t>                      </a:t>
            </a:r>
          </a:p>
          <a:p>
            <a:pPr marL="137160" indent="0">
              <a:buNone/>
            </a:pPr>
            <a:r>
              <a:rPr lang="hr-HR" dirty="0"/>
              <a:t> </a:t>
            </a:r>
            <a:r>
              <a:rPr lang="hr-HR" dirty="0" smtClean="0"/>
              <a:t>                              </a:t>
            </a:r>
            <a:r>
              <a:rPr lang="hr-HR" sz="4800" dirty="0" smtClean="0">
                <a:solidFill>
                  <a:srgbClr val="FFC000"/>
                </a:solidFill>
                <a:latin typeface="Mistral" panose="03090702030407020403" pitchFamily="66" charset="0"/>
              </a:rPr>
              <a:t>DIJETE</a:t>
            </a:r>
          </a:p>
          <a:p>
            <a:pPr marL="137160" indent="0">
              <a:buNone/>
            </a:pPr>
            <a:r>
              <a:rPr lang="hr-HR" sz="3500" dirty="0" smtClean="0"/>
              <a:t>TULIPA</a:t>
            </a:r>
            <a:r>
              <a:rPr lang="hr-HR" sz="3200" dirty="0" smtClean="0"/>
              <a:t>N</a:t>
            </a:r>
            <a:endParaRPr lang="hr-HR" sz="3200" dirty="0"/>
          </a:p>
          <a:p>
            <a:pPr marL="137160" indent="0">
              <a:buNone/>
            </a:pPr>
            <a:endParaRPr lang="hr-HR" sz="4800" dirty="0">
              <a:solidFill>
                <a:srgbClr val="FFC000"/>
              </a:solidFill>
              <a:latin typeface="Mistral" panose="03090702030407020403" pitchFamily="66" charset="0"/>
            </a:endParaRPr>
          </a:p>
        </p:txBody>
      </p:sp>
    </p:spTree>
    <p:extLst>
      <p:ext uri="{BB962C8B-B14F-4D97-AF65-F5344CB8AC3E}">
        <p14:creationId xmlns:p14="http://schemas.microsoft.com/office/powerpoint/2010/main" xmlns="" val="1426661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bg2">
                    <a:lumMod val="20000"/>
                    <a:lumOff val="80000"/>
                  </a:schemeClr>
                </a:solidFill>
              </a:rPr>
              <a:t>Koji broj slijedi niz?</a:t>
            </a:r>
            <a:endParaRPr lang="hr-HR" dirty="0">
              <a:solidFill>
                <a:schemeClr val="bg2">
                  <a:lumMod val="20000"/>
                  <a:lumOff val="80000"/>
                </a:schemeClr>
              </a:solidFill>
            </a:endParaRPr>
          </a:p>
        </p:txBody>
      </p:sp>
      <p:sp>
        <p:nvSpPr>
          <p:cNvPr id="3" name="Cloud 2"/>
          <p:cNvSpPr/>
          <p:nvPr/>
        </p:nvSpPr>
        <p:spPr>
          <a:xfrm>
            <a:off x="179512" y="1558628"/>
            <a:ext cx="1872208" cy="1440160"/>
          </a:xfrm>
          <a:prstGeom prst="cloud">
            <a:avLst/>
          </a:prstGeom>
          <a:solidFill>
            <a:schemeClr val="accent3">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accent3">
                  <a:lumMod val="60000"/>
                  <a:lumOff val="40000"/>
                </a:schemeClr>
              </a:solidFill>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724128" y="4308817"/>
            <a:ext cx="1908175" cy="147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9888" y="5043829"/>
            <a:ext cx="1908175" cy="147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1560" y="5043830"/>
            <a:ext cx="1908175" cy="147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516216" y="2355985"/>
            <a:ext cx="1908175" cy="147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08041" y="1196752"/>
            <a:ext cx="1908175" cy="147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04" name="Picture 8"/>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1707" y="2355984"/>
            <a:ext cx="1908175" cy="147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641947" y="1756023"/>
            <a:ext cx="889988" cy="923330"/>
          </a:xfrm>
          <a:prstGeom prst="rect">
            <a:avLst/>
          </a:prstGeom>
          <a:noFill/>
        </p:spPr>
        <p:txBody>
          <a:bodyPr wrap="none" lIns="91440" tIns="45720" rIns="91440" bIns="45720">
            <a:spAutoFit/>
          </a:bodyPr>
          <a:lstStyle/>
          <a:p>
            <a:pPr algn="ctr"/>
            <a:r>
              <a:rPr lang="hr-HR"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19</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Rectangle 4"/>
          <p:cNvSpPr/>
          <p:nvPr/>
        </p:nvSpPr>
        <p:spPr>
          <a:xfrm>
            <a:off x="3020800" y="2665498"/>
            <a:ext cx="889987" cy="923330"/>
          </a:xfrm>
          <a:prstGeom prst="rect">
            <a:avLst/>
          </a:prstGeom>
          <a:noFill/>
        </p:spPr>
        <p:txBody>
          <a:bodyPr wrap="none" lIns="91440" tIns="45720" rIns="91440" bIns="45720">
            <a:spAutoFit/>
          </a:bodyPr>
          <a:lstStyle/>
          <a:p>
            <a:pPr algn="ctr"/>
            <a:r>
              <a:rPr lang="hr-HR"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13</a:t>
            </a:r>
            <a:endPar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6" name="Rectangle 5"/>
          <p:cNvSpPr/>
          <p:nvPr/>
        </p:nvSpPr>
        <p:spPr>
          <a:xfrm>
            <a:off x="5148063" y="1432654"/>
            <a:ext cx="889987" cy="923330"/>
          </a:xfrm>
          <a:prstGeom prst="rect">
            <a:avLst/>
          </a:prstGeom>
          <a:noFill/>
        </p:spPr>
        <p:txBody>
          <a:bodyPr wrap="none" lIns="91440" tIns="45720" rIns="91440" bIns="45720">
            <a:spAutoFit/>
          </a:bodyPr>
          <a:lstStyle/>
          <a:p>
            <a:pPr algn="ctr"/>
            <a:r>
              <a:rPr lang="hr-HR"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16</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7" name="Rectangle 6"/>
          <p:cNvSpPr/>
          <p:nvPr/>
        </p:nvSpPr>
        <p:spPr>
          <a:xfrm>
            <a:off x="7025309" y="2635104"/>
            <a:ext cx="889987" cy="923330"/>
          </a:xfrm>
          <a:prstGeom prst="rect">
            <a:avLst/>
          </a:prstGeom>
          <a:noFill/>
        </p:spPr>
        <p:txBody>
          <a:bodyPr wrap="none" lIns="91440" tIns="45720" rIns="91440" bIns="45720">
            <a:spAutoFit/>
          </a:bodyPr>
          <a:lstStyle/>
          <a:p>
            <a:pPr algn="ctr"/>
            <a:r>
              <a:rPr lang="hr-HR"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11</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8" name="Rectangle 7"/>
          <p:cNvSpPr/>
          <p:nvPr/>
        </p:nvSpPr>
        <p:spPr>
          <a:xfrm>
            <a:off x="6233221" y="4582165"/>
            <a:ext cx="889987" cy="923330"/>
          </a:xfrm>
          <a:prstGeom prst="rect">
            <a:avLst/>
          </a:prstGeom>
          <a:noFill/>
        </p:spPr>
        <p:txBody>
          <a:bodyPr wrap="none" lIns="91440" tIns="45720" rIns="91440" bIns="45720">
            <a:spAutoFit/>
          </a:bodyPr>
          <a:lstStyle/>
          <a:p>
            <a:pPr algn="ctr"/>
            <a:r>
              <a:rPr lang="hr-HR"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13</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9" name="Rectangle 8"/>
          <p:cNvSpPr/>
          <p:nvPr/>
        </p:nvSpPr>
        <p:spPr>
          <a:xfrm>
            <a:off x="3925311" y="5317176"/>
            <a:ext cx="537327" cy="923330"/>
          </a:xfrm>
          <a:prstGeom prst="rect">
            <a:avLst/>
          </a:prstGeom>
          <a:noFill/>
        </p:spPr>
        <p:txBody>
          <a:bodyPr wrap="none" lIns="91440" tIns="45720" rIns="91440" bIns="45720">
            <a:spAutoFit/>
          </a:bodyPr>
          <a:lstStyle/>
          <a:p>
            <a:pPr algn="ctr"/>
            <a:r>
              <a:rPr lang="hr-HR"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9</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0" name="Rectangle 9"/>
          <p:cNvSpPr/>
          <p:nvPr/>
        </p:nvSpPr>
        <p:spPr>
          <a:xfrm>
            <a:off x="1316219" y="5302043"/>
            <a:ext cx="498855" cy="923330"/>
          </a:xfrm>
          <a:prstGeom prst="rect">
            <a:avLst/>
          </a:prstGeom>
          <a:noFill/>
        </p:spPr>
        <p:txBody>
          <a:bodyPr wrap="none" lIns="91440" tIns="45720" rIns="91440" bIns="45720">
            <a:spAutoFit/>
          </a:bodyPr>
          <a:lstStyle/>
          <a:p>
            <a:pPr algn="ctr"/>
            <a:r>
              <a:rPr lang="hr-HR"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cxnSp>
        <p:nvCxnSpPr>
          <p:cNvPr id="14" name="Straight Connector 13"/>
          <p:cNvCxnSpPr/>
          <p:nvPr/>
        </p:nvCxnSpPr>
        <p:spPr>
          <a:xfrm>
            <a:off x="1815074" y="2635104"/>
            <a:ext cx="884718" cy="217832"/>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275012" y="2494704"/>
            <a:ext cx="666058" cy="7020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363223" y="2140200"/>
            <a:ext cx="759985" cy="35450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7025309" y="3588828"/>
            <a:ext cx="210987" cy="719989"/>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941070" y="5157193"/>
            <a:ext cx="927074" cy="7242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411760" y="5505495"/>
            <a:ext cx="1054033"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51414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7030A0"/>
                </a:solidFill>
              </a:rPr>
              <a:t>ZAGONETKE</a:t>
            </a:r>
            <a:endParaRPr lang="hr-HR" dirty="0">
              <a:solidFill>
                <a:srgbClr val="7030A0"/>
              </a:solidFill>
            </a:endParaRPr>
          </a:p>
        </p:txBody>
      </p:sp>
      <p:sp>
        <p:nvSpPr>
          <p:cNvPr id="3" name="Content Placeholder 2"/>
          <p:cNvSpPr>
            <a:spLocks noGrp="1"/>
          </p:cNvSpPr>
          <p:nvPr>
            <p:ph idx="1"/>
          </p:nvPr>
        </p:nvSpPr>
        <p:spPr>
          <a:xfrm>
            <a:off x="457200" y="1844824"/>
            <a:ext cx="8229600" cy="4464536"/>
          </a:xfrm>
        </p:spPr>
        <p:txBody>
          <a:bodyPr>
            <a:normAutofit fontScale="92500" lnSpcReduction="10000"/>
          </a:bodyPr>
          <a:lstStyle/>
          <a:p>
            <a:pPr marL="137160" indent="0">
              <a:buNone/>
            </a:pPr>
            <a:r>
              <a:rPr lang="hr-HR" dirty="0" smtClean="0"/>
              <a:t> 1. Dva oca i dva sina odu u lov. </a:t>
            </a:r>
          </a:p>
          <a:p>
            <a:pPr marL="137160" indent="0">
              <a:buNone/>
            </a:pPr>
            <a:r>
              <a:rPr lang="hr-HR" dirty="0"/>
              <a:t> </a:t>
            </a:r>
            <a:r>
              <a:rPr lang="hr-HR" dirty="0" smtClean="0"/>
              <a:t>    Svatko ulovi jednog   zeca. </a:t>
            </a:r>
          </a:p>
          <a:p>
            <a:pPr marL="137160" indent="0">
              <a:buNone/>
            </a:pPr>
            <a:r>
              <a:rPr lang="hr-HR" dirty="0"/>
              <a:t> </a:t>
            </a:r>
            <a:r>
              <a:rPr lang="hr-HR" dirty="0" smtClean="0"/>
              <a:t>    Koliko je ukupno zečeva?</a:t>
            </a:r>
          </a:p>
          <a:p>
            <a:endParaRPr lang="hr-HR" dirty="0"/>
          </a:p>
          <a:p>
            <a:pPr marL="137160" indent="0">
              <a:buNone/>
            </a:pPr>
            <a:r>
              <a:rPr lang="hr-HR" dirty="0" smtClean="0"/>
              <a:t>2.  Tko ih pravi, ne zaboravlja ih</a:t>
            </a:r>
          </a:p>
          <a:p>
            <a:pPr marL="137160" indent="0">
              <a:buNone/>
            </a:pPr>
            <a:r>
              <a:rPr lang="hr-HR" dirty="0"/>
              <a:t> </a:t>
            </a:r>
            <a:r>
              <a:rPr lang="hr-HR" dirty="0" smtClean="0"/>
              <a:t>    tko ih prima, zaboravlja ih.</a:t>
            </a:r>
          </a:p>
          <a:p>
            <a:pPr marL="137160" indent="0">
              <a:buNone/>
            </a:pPr>
            <a:endParaRPr lang="hr-HR" dirty="0"/>
          </a:p>
          <a:p>
            <a:pPr marL="137160" indent="0">
              <a:buNone/>
            </a:pPr>
            <a:r>
              <a:rPr lang="hr-HR" dirty="0" smtClean="0"/>
              <a:t>3.   Tko ga pravi, prodaje ga,</a:t>
            </a:r>
          </a:p>
          <a:p>
            <a:pPr marL="137160" indent="0">
              <a:buNone/>
            </a:pPr>
            <a:r>
              <a:rPr lang="hr-HR" dirty="0" smtClean="0"/>
              <a:t>      tko ga kupi ne služi se njime,</a:t>
            </a:r>
          </a:p>
          <a:p>
            <a:pPr marL="137160" indent="0">
              <a:buNone/>
            </a:pPr>
            <a:r>
              <a:rPr lang="hr-HR" dirty="0"/>
              <a:t> </a:t>
            </a:r>
            <a:r>
              <a:rPr lang="hr-HR" dirty="0" smtClean="0"/>
              <a:t>     tko se njime služi, ne vidi ga.</a:t>
            </a:r>
            <a:endParaRPr lang="hr-HR" dirty="0"/>
          </a:p>
        </p:txBody>
      </p:sp>
    </p:spTree>
    <p:extLst>
      <p:ext uri="{BB962C8B-B14F-4D97-AF65-F5344CB8AC3E}">
        <p14:creationId xmlns:p14="http://schemas.microsoft.com/office/powerpoint/2010/main" xmlns="" val="4240120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CC0099"/>
                </a:solidFill>
              </a:rPr>
              <a:t>PREMETALJKA</a:t>
            </a:r>
            <a:endParaRPr lang="hr-HR" dirty="0">
              <a:solidFill>
                <a:srgbClr val="CC0099"/>
              </a:solidFill>
            </a:endParaRPr>
          </a:p>
        </p:txBody>
      </p:sp>
      <p:sp>
        <p:nvSpPr>
          <p:cNvPr id="3" name="Content Placeholder 2"/>
          <p:cNvSpPr>
            <a:spLocks noGrp="1"/>
          </p:cNvSpPr>
          <p:nvPr>
            <p:ph idx="1"/>
          </p:nvPr>
        </p:nvSpPr>
        <p:spPr/>
        <p:txBody>
          <a:bodyPr/>
          <a:lstStyle/>
          <a:p>
            <a:pPr marL="137160" indent="0">
              <a:buNone/>
            </a:pPr>
            <a:r>
              <a:rPr lang="hr-HR" dirty="0" smtClean="0"/>
              <a:t> Svaki red, osim jednog, sadrži naziv jedne države kad preokrenete slova. Koji je to red?</a:t>
            </a:r>
          </a:p>
          <a:p>
            <a:pPr marL="137160" indent="0">
              <a:buNone/>
            </a:pPr>
            <a:endParaRPr lang="hr-HR" dirty="0"/>
          </a:p>
          <a:p>
            <a:pPr marL="651510" indent="-514350">
              <a:buAutoNum type="alphaLcParenR"/>
            </a:pPr>
            <a:r>
              <a:rPr lang="hr-HR" dirty="0" smtClean="0"/>
              <a:t>AAADKN</a:t>
            </a:r>
          </a:p>
          <a:p>
            <a:pPr marL="651510" indent="-514350">
              <a:buAutoNum type="alphaLcParenR"/>
            </a:pPr>
            <a:r>
              <a:rPr lang="hr-HR" dirty="0" smtClean="0"/>
              <a:t>ANIARNEGT</a:t>
            </a:r>
          </a:p>
          <a:p>
            <a:pPr marL="651510" indent="-514350">
              <a:buAutoNum type="alphaLcParenR"/>
            </a:pPr>
            <a:r>
              <a:rPr lang="hr-HR" dirty="0" smtClean="0"/>
              <a:t>AIRŽL</a:t>
            </a:r>
          </a:p>
          <a:p>
            <a:pPr marL="651510" indent="-514350">
              <a:buAutoNum type="alphaLcParenR"/>
            </a:pPr>
            <a:r>
              <a:rPr lang="hr-HR" dirty="0" smtClean="0"/>
              <a:t>AAATIJNIRUM</a:t>
            </a:r>
          </a:p>
          <a:p>
            <a:pPr marL="651510" indent="-514350">
              <a:buAutoNum type="alphaLcParenR"/>
            </a:pPr>
            <a:r>
              <a:rPr lang="hr-HR" dirty="0" smtClean="0"/>
              <a:t>AAANTTL</a:t>
            </a:r>
          </a:p>
          <a:p>
            <a:endParaRPr lang="hr-HR" dirty="0"/>
          </a:p>
          <a:p>
            <a:endParaRPr lang="hr-HR" dirty="0"/>
          </a:p>
        </p:txBody>
      </p:sp>
    </p:spTree>
    <p:extLst>
      <p:ext uri="{BB962C8B-B14F-4D97-AF65-F5344CB8AC3E}">
        <p14:creationId xmlns:p14="http://schemas.microsoft.com/office/powerpoint/2010/main" xmlns="" val="4120354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66330"/>
          </a:xfrm>
        </p:spPr>
        <p:txBody>
          <a:bodyPr>
            <a:normAutofit/>
          </a:bodyPr>
          <a:lstStyle/>
          <a:p>
            <a:r>
              <a:rPr lang="hr-HR" dirty="0" smtClean="0">
                <a:solidFill>
                  <a:srgbClr val="FF0000"/>
                </a:solidFill>
              </a:rPr>
              <a:t/>
            </a:r>
            <a:br>
              <a:rPr lang="hr-HR" dirty="0" smtClean="0">
                <a:solidFill>
                  <a:srgbClr val="FF0000"/>
                </a:solidFill>
              </a:rPr>
            </a:br>
            <a:r>
              <a:rPr lang="hr-HR" dirty="0" smtClean="0">
                <a:solidFill>
                  <a:srgbClr val="FF0000"/>
                </a:solidFill>
              </a:rPr>
              <a:t>NADAM SE DA STE SE ZABAVILI, A SADA MOŽETE POGLEDATI RJEŠENJA:</a:t>
            </a:r>
            <a:endParaRPr lang="hr-HR" dirty="0">
              <a:solidFill>
                <a:srgbClr val="FF0000"/>
              </a:solidFill>
            </a:endParaRPr>
          </a:p>
        </p:txBody>
      </p:sp>
    </p:spTree>
    <p:extLst>
      <p:ext uri="{BB962C8B-B14F-4D97-AF65-F5344CB8AC3E}">
        <p14:creationId xmlns:p14="http://schemas.microsoft.com/office/powerpoint/2010/main" xmlns="" val="324516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274638"/>
            <a:ext cx="8435280" cy="5458618"/>
          </a:xfrm>
        </p:spPr>
        <p:txBody>
          <a:bodyPr>
            <a:normAutofit/>
          </a:bodyPr>
          <a:lstStyle/>
          <a:p>
            <a:r>
              <a:rPr lang="hr-HR" dirty="0" smtClean="0">
                <a:solidFill>
                  <a:srgbClr val="FFFF00"/>
                </a:solidFill>
              </a:rPr>
              <a:t>Zašto je patuljak silazio na desetom katu i hodao do dvadesetog kata?</a:t>
            </a:r>
            <a:br>
              <a:rPr lang="hr-HR" dirty="0" smtClean="0">
                <a:solidFill>
                  <a:srgbClr val="FFFF00"/>
                </a:solidFill>
              </a:rPr>
            </a:br>
            <a:r>
              <a:rPr lang="hr-HR" dirty="0"/>
              <a:t/>
            </a:r>
            <a:br>
              <a:rPr lang="hr-HR" dirty="0"/>
            </a:br>
            <a:r>
              <a:rPr lang="hr-HR" dirty="0" smtClean="0">
                <a:solidFill>
                  <a:schemeClr val="accent2">
                    <a:lumMod val="50000"/>
                  </a:schemeClr>
                </a:solidFill>
              </a:rPr>
              <a:t>Zato jer je bio prenizak da dohvati tipku za dvadeseti kat.</a:t>
            </a:r>
            <a:r>
              <a:rPr lang="hr-HR" dirty="0" smtClean="0"/>
              <a:t/>
            </a:r>
            <a:br>
              <a:rPr lang="hr-HR" dirty="0" smtClean="0"/>
            </a:br>
            <a:endParaRPr lang="hr-HR" dirty="0"/>
          </a:p>
        </p:txBody>
      </p:sp>
    </p:spTree>
    <p:extLst>
      <p:ext uri="{BB962C8B-B14F-4D97-AF65-F5344CB8AC3E}">
        <p14:creationId xmlns:p14="http://schemas.microsoft.com/office/powerpoint/2010/main" xmlns="" val="228429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147248" cy="4176464"/>
          </a:xfrm>
        </p:spPr>
        <p:txBody>
          <a:bodyPr>
            <a:normAutofit fontScale="90000"/>
          </a:bodyPr>
          <a:lstStyle/>
          <a:p>
            <a:r>
              <a:rPr lang="hr-HR" dirty="0" smtClean="0">
                <a:solidFill>
                  <a:srgbClr val="FFC000"/>
                </a:solidFill>
              </a:rPr>
              <a:t>OTKLJUČAJ LOKOT!</a:t>
            </a:r>
            <a:br>
              <a:rPr lang="hr-HR" dirty="0" smtClean="0">
                <a:solidFill>
                  <a:srgbClr val="FFC000"/>
                </a:solidFill>
              </a:rPr>
            </a:br>
            <a:r>
              <a:rPr lang="hr-HR" dirty="0">
                <a:solidFill>
                  <a:srgbClr val="FFC000"/>
                </a:solidFill>
              </a:rPr>
              <a:t/>
            </a:r>
            <a:br>
              <a:rPr lang="hr-HR" dirty="0">
                <a:solidFill>
                  <a:srgbClr val="FFC000"/>
                </a:solidFill>
              </a:rPr>
            </a:br>
            <a:r>
              <a:rPr lang="hr-HR" dirty="0" smtClean="0">
                <a:solidFill>
                  <a:srgbClr val="C00000"/>
                </a:solidFill>
              </a:rPr>
              <a:t>Šifra je</a:t>
            </a:r>
            <a:br>
              <a:rPr lang="hr-HR" dirty="0" smtClean="0">
                <a:solidFill>
                  <a:srgbClr val="C00000"/>
                </a:solidFill>
              </a:rPr>
            </a:br>
            <a:r>
              <a:rPr lang="hr-HR" dirty="0" smtClean="0">
                <a:solidFill>
                  <a:srgbClr val="C00000"/>
                </a:solidFill>
              </a:rPr>
              <a:t> </a:t>
            </a:r>
            <a:r>
              <a:rPr lang="hr-HR" dirty="0" smtClean="0">
                <a:solidFill>
                  <a:srgbClr val="FFC000"/>
                </a:solidFill>
              </a:rPr>
              <a:t/>
            </a:r>
            <a:br>
              <a:rPr lang="hr-HR" dirty="0" smtClean="0">
                <a:solidFill>
                  <a:srgbClr val="FFC000"/>
                </a:solidFill>
              </a:rPr>
            </a:br>
            <a:r>
              <a:rPr lang="hr-HR" dirty="0" smtClean="0">
                <a:solidFill>
                  <a:srgbClr val="FF0000"/>
                </a:solidFill>
              </a:rPr>
              <a:t>042</a:t>
            </a:r>
            <a:r>
              <a:rPr lang="hr-HR" dirty="0" smtClean="0"/>
              <a:t/>
            </a:r>
            <a:br>
              <a:rPr lang="hr-HR" dirty="0" smtClean="0"/>
            </a:br>
            <a:r>
              <a:rPr lang="hr-HR" dirty="0"/>
              <a:t/>
            </a:r>
            <a:br>
              <a:rPr lang="hr-HR" dirty="0"/>
            </a:br>
            <a:endParaRPr lang="hr-HR" dirty="0"/>
          </a:p>
        </p:txBody>
      </p:sp>
    </p:spTree>
    <p:extLst>
      <p:ext uri="{BB962C8B-B14F-4D97-AF65-F5344CB8AC3E}">
        <p14:creationId xmlns:p14="http://schemas.microsoft.com/office/powerpoint/2010/main" xmlns="" val="659987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5112568"/>
          </a:xfrm>
        </p:spPr>
        <p:txBody>
          <a:bodyPr/>
          <a:lstStyle/>
          <a:p>
            <a:r>
              <a:rPr lang="hr-HR" dirty="0" smtClean="0">
                <a:solidFill>
                  <a:schemeClr val="accent4"/>
                </a:solidFill>
              </a:rPr>
              <a:t>Dvije riječi koje imaju zajedničko obilježje:</a:t>
            </a:r>
            <a:br>
              <a:rPr lang="hr-HR" dirty="0" smtClean="0">
                <a:solidFill>
                  <a:schemeClr val="accent4"/>
                </a:solidFill>
              </a:rPr>
            </a:br>
            <a:r>
              <a:rPr lang="hr-HR" dirty="0">
                <a:solidFill>
                  <a:schemeClr val="accent4"/>
                </a:solidFill>
              </a:rPr>
              <a:t/>
            </a:r>
            <a:br>
              <a:rPr lang="hr-HR" dirty="0">
                <a:solidFill>
                  <a:schemeClr val="accent4"/>
                </a:solidFill>
              </a:rPr>
            </a:br>
            <a:r>
              <a:rPr lang="hr-HR" dirty="0" smtClean="0">
                <a:solidFill>
                  <a:schemeClr val="accent5">
                    <a:lumMod val="50000"/>
                  </a:schemeClr>
                </a:solidFill>
              </a:rPr>
              <a:t>b) most</a:t>
            </a:r>
            <a:br>
              <a:rPr lang="hr-HR" dirty="0" smtClean="0">
                <a:solidFill>
                  <a:schemeClr val="accent5">
                    <a:lumMod val="50000"/>
                  </a:schemeClr>
                </a:solidFill>
              </a:rPr>
            </a:br>
            <a:r>
              <a:rPr lang="hr-HR" dirty="0" smtClean="0">
                <a:solidFill>
                  <a:schemeClr val="accent5">
                    <a:lumMod val="50000"/>
                  </a:schemeClr>
                </a:solidFill>
              </a:rPr>
              <a:t>     d) vijadukt</a:t>
            </a:r>
            <a:br>
              <a:rPr lang="hr-HR" dirty="0" smtClean="0">
                <a:solidFill>
                  <a:schemeClr val="accent5">
                    <a:lumMod val="50000"/>
                  </a:schemeClr>
                </a:solidFill>
              </a:rPr>
            </a:br>
            <a:endParaRPr lang="hr-HR" dirty="0">
              <a:solidFill>
                <a:schemeClr val="accent5">
                  <a:lumMod val="50000"/>
                </a:schemeClr>
              </a:solidFill>
            </a:endParaRPr>
          </a:p>
        </p:txBody>
      </p:sp>
    </p:spTree>
    <p:extLst>
      <p:ext uri="{BB962C8B-B14F-4D97-AF65-F5344CB8AC3E}">
        <p14:creationId xmlns:p14="http://schemas.microsoft.com/office/powerpoint/2010/main" xmlns="" val="11424800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lstStyle/>
          <a:p>
            <a:r>
              <a:rPr lang="hr-HR" dirty="0" smtClean="0">
                <a:solidFill>
                  <a:schemeClr val="tx2">
                    <a:lumMod val="75000"/>
                  </a:schemeClr>
                </a:solidFill>
              </a:rPr>
              <a:t>Koji broj slijedi niz?</a:t>
            </a:r>
            <a:r>
              <a:rPr lang="hr-HR" dirty="0" smtClean="0"/>
              <a:t/>
            </a:r>
            <a:br>
              <a:rPr lang="hr-HR" dirty="0" smtClean="0"/>
            </a:br>
            <a:r>
              <a:rPr lang="hr-HR" dirty="0"/>
              <a:t/>
            </a:r>
            <a:br>
              <a:rPr lang="hr-HR" dirty="0"/>
            </a:br>
            <a:r>
              <a:rPr lang="hr-HR" dirty="0" smtClean="0"/>
              <a:t/>
            </a:r>
            <a:br>
              <a:rPr lang="hr-HR" dirty="0" smtClean="0"/>
            </a:br>
            <a:r>
              <a:rPr lang="hr-HR" dirty="0" smtClean="0">
                <a:solidFill>
                  <a:srgbClr val="002060"/>
                </a:solidFill>
              </a:rPr>
              <a:t>Broj</a:t>
            </a:r>
            <a:r>
              <a:rPr lang="hr-HR" dirty="0" smtClean="0"/>
              <a:t> </a:t>
            </a:r>
            <a:r>
              <a:rPr lang="hr-HR" dirty="0" smtClean="0">
                <a:solidFill>
                  <a:srgbClr val="FF0000"/>
                </a:solidFill>
              </a:rPr>
              <a:t>6</a:t>
            </a:r>
            <a:r>
              <a:rPr lang="hr-HR" dirty="0" smtClean="0"/>
              <a:t> </a:t>
            </a:r>
            <a:r>
              <a:rPr lang="hr-HR" sz="4000" dirty="0" smtClean="0">
                <a:solidFill>
                  <a:srgbClr val="002060"/>
                </a:solidFill>
              </a:rPr>
              <a:t>jer dodajemo broj </a:t>
            </a:r>
            <a:r>
              <a:rPr lang="hr-HR" sz="4000" dirty="0" smtClean="0">
                <a:solidFill>
                  <a:srgbClr val="FFC000"/>
                </a:solidFill>
              </a:rPr>
              <a:t>2</a:t>
            </a:r>
            <a:r>
              <a:rPr lang="hr-HR" sz="4000" dirty="0" smtClean="0">
                <a:solidFill>
                  <a:srgbClr val="002060"/>
                </a:solidFill>
              </a:rPr>
              <a:t> i oduzimamo broj </a:t>
            </a:r>
            <a:r>
              <a:rPr lang="hr-HR" sz="4000" dirty="0" smtClean="0">
                <a:solidFill>
                  <a:srgbClr val="FFC000"/>
                </a:solidFill>
              </a:rPr>
              <a:t>1</a:t>
            </a:r>
            <a:r>
              <a:rPr lang="hr-HR" sz="4000" dirty="0" smtClean="0">
                <a:solidFill>
                  <a:schemeClr val="accent6">
                    <a:lumMod val="75000"/>
                  </a:schemeClr>
                </a:solidFill>
              </a:rPr>
              <a:t> </a:t>
            </a:r>
            <a:r>
              <a:rPr lang="hr-HR" sz="4000" dirty="0" smtClean="0">
                <a:solidFill>
                  <a:srgbClr val="002060"/>
                </a:solidFill>
              </a:rPr>
              <a:t>naizmjenično.</a:t>
            </a:r>
            <a:endParaRPr lang="hr-HR" sz="4000" dirty="0">
              <a:solidFill>
                <a:srgbClr val="002060"/>
              </a:solidFill>
            </a:endParaRPr>
          </a:p>
        </p:txBody>
      </p:sp>
    </p:spTree>
    <p:extLst>
      <p:ext uri="{BB962C8B-B14F-4D97-AF65-F5344CB8AC3E}">
        <p14:creationId xmlns:p14="http://schemas.microsoft.com/office/powerpoint/2010/main" xmlns="" val="3148486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19256" cy="1417638"/>
          </a:xfrm>
        </p:spPr>
        <p:txBody>
          <a:bodyPr>
            <a:normAutofit fontScale="90000"/>
          </a:bodyPr>
          <a:lstStyle/>
          <a:p>
            <a:r>
              <a:rPr lang="hr-HR" dirty="0" smtClean="0"/>
              <a:t/>
            </a:r>
            <a:br>
              <a:rPr lang="hr-HR" dirty="0" smtClean="0"/>
            </a:br>
            <a:r>
              <a:rPr lang="hr-HR" dirty="0"/>
              <a:t/>
            </a:r>
            <a:br>
              <a:rPr lang="hr-HR" dirty="0"/>
            </a:br>
            <a:r>
              <a:rPr lang="hr-HR" dirty="0" smtClean="0"/>
              <a:t/>
            </a:r>
            <a:br>
              <a:rPr lang="hr-HR" dirty="0" smtClean="0"/>
            </a:br>
            <a:r>
              <a:rPr lang="hr-HR" dirty="0"/>
              <a:t/>
            </a:r>
            <a:br>
              <a:rPr lang="hr-HR" dirty="0"/>
            </a:br>
            <a:r>
              <a:rPr lang="hr-HR" dirty="0" smtClean="0"/>
              <a:t/>
            </a:r>
            <a:br>
              <a:rPr lang="hr-HR" dirty="0" smtClean="0"/>
            </a:br>
            <a:r>
              <a:rPr lang="hr-HR" dirty="0" smtClean="0">
                <a:solidFill>
                  <a:schemeClr val="accent4">
                    <a:lumMod val="75000"/>
                  </a:schemeClr>
                </a:solidFill>
              </a:rPr>
              <a:t>U ovoj prezentaciji očekuju vas igre, testovi inteligencije i pitalice. </a:t>
            </a:r>
            <a:br>
              <a:rPr lang="hr-HR" dirty="0" smtClean="0">
                <a:solidFill>
                  <a:schemeClr val="accent4">
                    <a:lumMod val="75000"/>
                  </a:schemeClr>
                </a:solidFill>
              </a:rPr>
            </a:br>
            <a:r>
              <a:rPr lang="hr-HR" dirty="0"/>
              <a:t/>
            </a:r>
            <a:br>
              <a:rPr lang="hr-HR" dirty="0"/>
            </a:br>
            <a:endParaRPr lang="hr-HR" dirty="0"/>
          </a:p>
        </p:txBody>
      </p:sp>
      <p:sp>
        <p:nvSpPr>
          <p:cNvPr id="3" name="Content Placeholder 2"/>
          <p:cNvSpPr>
            <a:spLocks noGrp="1"/>
          </p:cNvSpPr>
          <p:nvPr>
            <p:ph idx="1"/>
          </p:nvPr>
        </p:nvSpPr>
        <p:spPr>
          <a:xfrm>
            <a:off x="457200" y="2348880"/>
            <a:ext cx="8291264" cy="3960480"/>
          </a:xfrm>
        </p:spPr>
        <p:txBody>
          <a:bodyPr/>
          <a:lstStyle/>
          <a:p>
            <a:endParaRPr lang="hr-HR" dirty="0" smtClean="0"/>
          </a:p>
          <a:p>
            <a:pPr marL="137160" indent="0" algn="ctr">
              <a:buNone/>
            </a:pPr>
            <a:r>
              <a:rPr lang="hr-HR" dirty="0" smtClean="0"/>
              <a:t>  </a:t>
            </a:r>
            <a:r>
              <a:rPr lang="hr-HR" sz="3200" dirty="0" smtClean="0"/>
              <a:t>Opustite se i ne budite strogi prema sebi ako vam ne idu odgovori na sva pitanja.</a:t>
            </a:r>
          </a:p>
          <a:p>
            <a:pPr marL="137160" indent="0" algn="ctr">
              <a:buNone/>
            </a:pPr>
            <a:endParaRPr lang="hr-HR" sz="3200" dirty="0" smtClean="0"/>
          </a:p>
          <a:p>
            <a:pPr marL="137160" indent="0" algn="ctr">
              <a:buNone/>
            </a:pPr>
            <a:r>
              <a:rPr lang="hr-HR" sz="3200" dirty="0" smtClean="0"/>
              <a:t>Cilj ove radionice je opuštanje i testiranje vlastitih kognitivnih sposobnosti. </a:t>
            </a:r>
            <a:endParaRPr lang="hr-HR" sz="3200" dirty="0"/>
          </a:p>
        </p:txBody>
      </p:sp>
    </p:spTree>
    <p:extLst>
      <p:ext uri="{BB962C8B-B14F-4D97-AF65-F5344CB8AC3E}">
        <p14:creationId xmlns:p14="http://schemas.microsoft.com/office/powerpoint/2010/main" xmlns="" val="3633102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66530"/>
          </a:xfrm>
        </p:spPr>
        <p:txBody>
          <a:bodyPr>
            <a:normAutofit/>
          </a:bodyPr>
          <a:lstStyle/>
          <a:p>
            <a:r>
              <a:rPr lang="hr-HR" dirty="0" smtClean="0">
                <a:solidFill>
                  <a:srgbClr val="0070C0"/>
                </a:solidFill>
              </a:rPr>
              <a:t>Koji broj slijedi niz u oblačićima?</a:t>
            </a:r>
            <a:br>
              <a:rPr lang="hr-HR" dirty="0" smtClean="0">
                <a:solidFill>
                  <a:srgbClr val="0070C0"/>
                </a:solidFill>
              </a:rPr>
            </a:br>
            <a:r>
              <a:rPr lang="hr-HR" dirty="0">
                <a:solidFill>
                  <a:srgbClr val="0070C0"/>
                </a:solidFill>
              </a:rPr>
              <a:t/>
            </a:r>
            <a:br>
              <a:rPr lang="hr-HR" dirty="0">
                <a:solidFill>
                  <a:srgbClr val="0070C0"/>
                </a:solidFill>
              </a:rPr>
            </a:br>
            <a:r>
              <a:rPr lang="hr-HR" dirty="0" smtClean="0"/>
              <a:t>Odgovor je </a:t>
            </a:r>
            <a:r>
              <a:rPr lang="hr-HR" dirty="0" smtClean="0">
                <a:solidFill>
                  <a:srgbClr val="FF0000"/>
                </a:solidFill>
              </a:rPr>
              <a:t>10</a:t>
            </a:r>
            <a:r>
              <a:rPr lang="hr-HR" dirty="0" smtClean="0"/>
              <a:t/>
            </a:r>
            <a:br>
              <a:rPr lang="hr-HR" dirty="0" smtClean="0"/>
            </a:br>
            <a:r>
              <a:rPr lang="hr-HR" dirty="0"/>
              <a:t/>
            </a:r>
            <a:br>
              <a:rPr lang="hr-HR" dirty="0"/>
            </a:br>
            <a:r>
              <a:rPr lang="hr-HR" dirty="0" smtClean="0">
                <a:solidFill>
                  <a:srgbClr val="0070C0"/>
                </a:solidFill>
              </a:rPr>
              <a:t>Radite ovako:</a:t>
            </a:r>
            <a:br>
              <a:rPr lang="hr-HR" dirty="0" smtClean="0">
                <a:solidFill>
                  <a:srgbClr val="0070C0"/>
                </a:solidFill>
              </a:rPr>
            </a:br>
            <a:r>
              <a:rPr lang="hr-HR" dirty="0" smtClean="0">
                <a:solidFill>
                  <a:srgbClr val="0070C0"/>
                </a:solidFill>
              </a:rPr>
              <a:t> -6, </a:t>
            </a:r>
            <a:r>
              <a:rPr lang="hr-HR" dirty="0" smtClean="0">
                <a:solidFill>
                  <a:srgbClr val="002060"/>
                </a:solidFill>
              </a:rPr>
              <a:t>+3, </a:t>
            </a:r>
            <a:r>
              <a:rPr lang="hr-HR" dirty="0" smtClean="0">
                <a:solidFill>
                  <a:srgbClr val="0070C0"/>
                </a:solidFill>
              </a:rPr>
              <a:t>-5, </a:t>
            </a:r>
            <a:r>
              <a:rPr lang="hr-HR" dirty="0" smtClean="0">
                <a:solidFill>
                  <a:srgbClr val="002060"/>
                </a:solidFill>
              </a:rPr>
              <a:t>+2, </a:t>
            </a:r>
            <a:r>
              <a:rPr lang="hr-HR" dirty="0" smtClean="0">
                <a:solidFill>
                  <a:srgbClr val="0070C0"/>
                </a:solidFill>
              </a:rPr>
              <a:t>-4, </a:t>
            </a:r>
            <a:r>
              <a:rPr lang="hr-HR" dirty="0" smtClean="0">
                <a:solidFill>
                  <a:srgbClr val="002060"/>
                </a:solidFill>
              </a:rPr>
              <a:t>+1</a:t>
            </a:r>
            <a:endParaRPr lang="hr-HR" dirty="0">
              <a:solidFill>
                <a:srgbClr val="002060"/>
              </a:solidFill>
            </a:endParaRPr>
          </a:p>
        </p:txBody>
      </p:sp>
    </p:spTree>
    <p:extLst>
      <p:ext uri="{BB962C8B-B14F-4D97-AF65-F5344CB8AC3E}">
        <p14:creationId xmlns:p14="http://schemas.microsoft.com/office/powerpoint/2010/main" xmlns="" val="13792136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91264" cy="5589240"/>
          </a:xfrm>
        </p:spPr>
        <p:txBody>
          <a:bodyPr>
            <a:normAutofit fontScale="90000"/>
          </a:bodyPr>
          <a:lstStyle/>
          <a:p>
            <a:pPr algn="l"/>
            <a:r>
              <a:rPr lang="hr-HR" dirty="0" smtClean="0">
                <a:solidFill>
                  <a:srgbClr val="7030A0"/>
                </a:solidFill>
              </a:rPr>
              <a:t/>
            </a:r>
            <a:br>
              <a:rPr lang="hr-HR" dirty="0" smtClean="0">
                <a:solidFill>
                  <a:srgbClr val="7030A0"/>
                </a:solidFill>
              </a:rPr>
            </a:br>
            <a:r>
              <a:rPr lang="hr-HR" dirty="0">
                <a:solidFill>
                  <a:srgbClr val="7030A0"/>
                </a:solidFill>
              </a:rPr>
              <a:t/>
            </a:r>
            <a:br>
              <a:rPr lang="hr-HR" dirty="0">
                <a:solidFill>
                  <a:srgbClr val="7030A0"/>
                </a:solidFill>
              </a:rPr>
            </a:br>
            <a:r>
              <a:rPr lang="hr-HR" dirty="0" smtClean="0">
                <a:solidFill>
                  <a:srgbClr val="7030A0"/>
                </a:solidFill>
              </a:rPr>
              <a:t/>
            </a:r>
            <a:br>
              <a:rPr lang="hr-HR" dirty="0" smtClean="0">
                <a:solidFill>
                  <a:srgbClr val="7030A0"/>
                </a:solidFill>
              </a:rPr>
            </a:br>
            <a:r>
              <a:rPr lang="hr-HR" dirty="0" smtClean="0">
                <a:solidFill>
                  <a:srgbClr val="7030A0"/>
                </a:solidFill>
              </a:rPr>
              <a:t>ZAGONETKE:</a:t>
            </a:r>
            <a:br>
              <a:rPr lang="hr-HR" dirty="0" smtClean="0">
                <a:solidFill>
                  <a:srgbClr val="7030A0"/>
                </a:solidFill>
              </a:rPr>
            </a:br>
            <a:r>
              <a:rPr lang="hr-HR" dirty="0">
                <a:solidFill>
                  <a:srgbClr val="7030A0"/>
                </a:solidFill>
              </a:rPr>
              <a:t/>
            </a:r>
            <a:br>
              <a:rPr lang="hr-HR" dirty="0">
                <a:solidFill>
                  <a:srgbClr val="7030A0"/>
                </a:solidFill>
              </a:rPr>
            </a:br>
            <a:r>
              <a:rPr lang="hr-HR" sz="3600" dirty="0" smtClean="0">
                <a:solidFill>
                  <a:srgbClr val="7030A0"/>
                </a:solidFill>
              </a:rPr>
              <a:t>1. Dva oca i dva sina ukupno su ulovili    </a:t>
            </a:r>
            <a:r>
              <a:rPr lang="hr-HR" sz="3600" dirty="0" smtClean="0">
                <a:solidFill>
                  <a:schemeClr val="tx1"/>
                </a:solidFill>
              </a:rPr>
              <a:t>tri</a:t>
            </a:r>
            <a:r>
              <a:rPr lang="hr-HR" sz="3600" dirty="0" smtClean="0">
                <a:solidFill>
                  <a:srgbClr val="7030A0"/>
                </a:solidFill>
              </a:rPr>
              <a:t> zeca ( otac, sin i unuk).</a:t>
            </a:r>
            <a:r>
              <a:rPr lang="hr-HR" sz="3600" dirty="0">
                <a:solidFill>
                  <a:srgbClr val="7030A0"/>
                </a:solidFill>
              </a:rPr>
              <a:t/>
            </a:r>
            <a:br>
              <a:rPr lang="hr-HR" sz="3600" dirty="0">
                <a:solidFill>
                  <a:srgbClr val="7030A0"/>
                </a:solidFill>
              </a:rPr>
            </a:br>
            <a:r>
              <a:rPr lang="hr-HR" sz="3600" dirty="0">
                <a:solidFill>
                  <a:srgbClr val="7030A0"/>
                </a:solidFill>
              </a:rPr>
              <a:t/>
            </a:r>
            <a:br>
              <a:rPr lang="hr-HR" sz="3600" dirty="0">
                <a:solidFill>
                  <a:srgbClr val="7030A0"/>
                </a:solidFill>
              </a:rPr>
            </a:br>
            <a:r>
              <a:rPr lang="hr-HR" sz="3600" dirty="0" smtClean="0">
                <a:solidFill>
                  <a:srgbClr val="7030A0"/>
                </a:solidFill>
              </a:rPr>
              <a:t>2. </a:t>
            </a:r>
            <a:r>
              <a:rPr lang="hr-HR" sz="3600" dirty="0" smtClean="0">
                <a:solidFill>
                  <a:schemeClr val="tx1"/>
                </a:solidFill>
              </a:rPr>
              <a:t>usluge</a:t>
            </a:r>
            <a:r>
              <a:rPr lang="hr-HR" sz="3600" dirty="0" smtClean="0">
                <a:solidFill>
                  <a:srgbClr val="7030A0"/>
                </a:solidFill>
              </a:rPr>
              <a:t/>
            </a:r>
            <a:br>
              <a:rPr lang="hr-HR" sz="3600" dirty="0" smtClean="0">
                <a:solidFill>
                  <a:srgbClr val="7030A0"/>
                </a:solidFill>
              </a:rPr>
            </a:br>
            <a:r>
              <a:rPr lang="hr-HR" sz="3600" dirty="0">
                <a:solidFill>
                  <a:srgbClr val="7030A0"/>
                </a:solidFill>
              </a:rPr>
              <a:t/>
            </a:r>
            <a:br>
              <a:rPr lang="hr-HR" sz="3600" dirty="0">
                <a:solidFill>
                  <a:srgbClr val="7030A0"/>
                </a:solidFill>
              </a:rPr>
            </a:br>
            <a:r>
              <a:rPr lang="hr-HR" sz="3600" dirty="0" smtClean="0">
                <a:solidFill>
                  <a:srgbClr val="7030A0"/>
                </a:solidFill>
              </a:rPr>
              <a:t>3.  </a:t>
            </a:r>
            <a:r>
              <a:rPr lang="hr-HR" sz="3600" dirty="0" smtClean="0">
                <a:solidFill>
                  <a:schemeClr val="tx1"/>
                </a:solidFill>
              </a:rPr>
              <a:t>mrtvački lijes</a:t>
            </a:r>
            <a:r>
              <a:rPr lang="hr-HR" sz="3600" dirty="0" smtClean="0">
                <a:solidFill>
                  <a:srgbClr val="7030A0"/>
                </a:solidFill>
              </a:rPr>
              <a:t/>
            </a:r>
            <a:br>
              <a:rPr lang="hr-HR" sz="3600" dirty="0" smtClean="0">
                <a:solidFill>
                  <a:srgbClr val="7030A0"/>
                </a:solidFill>
              </a:rPr>
            </a:br>
            <a:r>
              <a:rPr lang="hr-HR" dirty="0" smtClean="0">
                <a:solidFill>
                  <a:srgbClr val="7030A0"/>
                </a:solidFill>
              </a:rPr>
              <a:t/>
            </a:r>
            <a:br>
              <a:rPr lang="hr-HR" dirty="0" smtClean="0">
                <a:solidFill>
                  <a:srgbClr val="7030A0"/>
                </a:solidFill>
              </a:rPr>
            </a:br>
            <a:r>
              <a:rPr lang="hr-HR" dirty="0" smtClean="0">
                <a:solidFill>
                  <a:srgbClr val="7030A0"/>
                </a:solidFill>
              </a:rPr>
              <a:t/>
            </a:r>
            <a:br>
              <a:rPr lang="hr-HR" dirty="0" smtClean="0">
                <a:solidFill>
                  <a:srgbClr val="7030A0"/>
                </a:solidFill>
              </a:rPr>
            </a:br>
            <a:r>
              <a:rPr lang="hr-HR" dirty="0" smtClean="0">
                <a:solidFill>
                  <a:srgbClr val="7030A0"/>
                </a:solidFill>
              </a:rPr>
              <a:t/>
            </a:r>
            <a:br>
              <a:rPr lang="hr-HR" dirty="0" smtClean="0">
                <a:solidFill>
                  <a:srgbClr val="7030A0"/>
                </a:solidFill>
              </a:rPr>
            </a:br>
            <a:endParaRPr lang="hr-HR" dirty="0">
              <a:solidFill>
                <a:srgbClr val="7030A0"/>
              </a:solidFill>
            </a:endParaRPr>
          </a:p>
        </p:txBody>
      </p:sp>
    </p:spTree>
    <p:extLst>
      <p:ext uri="{BB962C8B-B14F-4D97-AF65-F5344CB8AC3E}">
        <p14:creationId xmlns:p14="http://schemas.microsoft.com/office/powerpoint/2010/main" xmlns="" val="24042570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332656"/>
            <a:ext cx="5987008" cy="5170586"/>
          </a:xfrm>
        </p:spPr>
        <p:txBody>
          <a:bodyPr>
            <a:normAutofit fontScale="90000"/>
          </a:bodyPr>
          <a:lstStyle/>
          <a:p>
            <a:pPr algn="l"/>
            <a:r>
              <a:rPr lang="hr-HR" dirty="0" smtClean="0"/>
              <a:t/>
            </a:r>
            <a:br>
              <a:rPr lang="hr-HR" dirty="0" smtClean="0"/>
            </a:br>
            <a:r>
              <a:rPr lang="hr-HR" dirty="0"/>
              <a:t/>
            </a:r>
            <a:br>
              <a:rPr lang="hr-HR" dirty="0"/>
            </a:br>
            <a:r>
              <a:rPr lang="hr-HR" dirty="0" smtClean="0"/>
              <a:t/>
            </a:r>
            <a:br>
              <a:rPr lang="hr-HR" dirty="0" smtClean="0"/>
            </a:br>
            <a:r>
              <a:rPr lang="hr-HR" dirty="0"/>
              <a:t/>
            </a:r>
            <a:br>
              <a:rPr lang="hr-HR" dirty="0"/>
            </a:br>
            <a:r>
              <a:rPr lang="hr-HR" dirty="0" smtClean="0">
                <a:solidFill>
                  <a:srgbClr val="CC0099"/>
                </a:solidFill>
              </a:rPr>
              <a:t>Premetaljka:</a:t>
            </a:r>
            <a:r>
              <a:rPr lang="hr-HR" dirty="0" smtClean="0"/>
              <a:t/>
            </a:r>
            <a:br>
              <a:rPr lang="hr-HR" dirty="0" smtClean="0"/>
            </a:br>
            <a:r>
              <a:rPr lang="hr-HR" sz="3600" dirty="0" smtClean="0"/>
              <a:t/>
            </a:r>
            <a:br>
              <a:rPr lang="hr-HR" sz="3600" dirty="0" smtClean="0"/>
            </a:br>
            <a:r>
              <a:rPr lang="hr-HR" sz="3600" dirty="0" smtClean="0"/>
              <a:t>odgovor:</a:t>
            </a:r>
            <a:br>
              <a:rPr lang="hr-HR" sz="3600" dirty="0" smtClean="0"/>
            </a:br>
            <a:r>
              <a:rPr lang="hr-HR" sz="3600" dirty="0" smtClean="0">
                <a:solidFill>
                  <a:srgbClr val="FF0000"/>
                </a:solidFill>
              </a:rPr>
              <a:t>e) ATLANTA</a:t>
            </a:r>
            <a:r>
              <a:rPr lang="hr-HR" sz="3600" dirty="0" smtClean="0"/>
              <a:t> ( nije država)</a:t>
            </a:r>
            <a:br>
              <a:rPr lang="hr-HR" sz="3600" dirty="0" smtClean="0"/>
            </a:br>
            <a:r>
              <a:rPr lang="hr-HR" sz="3600" dirty="0" smtClean="0"/>
              <a:t/>
            </a:r>
            <a:br>
              <a:rPr lang="hr-HR" sz="3600" dirty="0" smtClean="0"/>
            </a:br>
            <a:r>
              <a:rPr lang="hr-HR" sz="3600" dirty="0" smtClean="0">
                <a:solidFill>
                  <a:srgbClr val="002060"/>
                </a:solidFill>
              </a:rPr>
              <a:t>a) KANADA</a:t>
            </a:r>
            <a:br>
              <a:rPr lang="hr-HR" sz="3600" dirty="0" smtClean="0">
                <a:solidFill>
                  <a:srgbClr val="002060"/>
                </a:solidFill>
              </a:rPr>
            </a:br>
            <a:r>
              <a:rPr lang="hr-HR" sz="3600" dirty="0" smtClean="0">
                <a:solidFill>
                  <a:srgbClr val="002060"/>
                </a:solidFill>
              </a:rPr>
              <a:t>b) ARGENTINA</a:t>
            </a:r>
            <a:br>
              <a:rPr lang="hr-HR" sz="3600" dirty="0" smtClean="0">
                <a:solidFill>
                  <a:srgbClr val="002060"/>
                </a:solidFill>
              </a:rPr>
            </a:br>
            <a:r>
              <a:rPr lang="hr-HR" sz="3600" dirty="0" smtClean="0">
                <a:solidFill>
                  <a:srgbClr val="002060"/>
                </a:solidFill>
              </a:rPr>
              <a:t>c) ALŽIR</a:t>
            </a:r>
            <a:br>
              <a:rPr lang="hr-HR" sz="3600" dirty="0" smtClean="0">
                <a:solidFill>
                  <a:srgbClr val="002060"/>
                </a:solidFill>
              </a:rPr>
            </a:br>
            <a:r>
              <a:rPr lang="hr-HR" sz="3600" dirty="0" smtClean="0">
                <a:solidFill>
                  <a:srgbClr val="002060"/>
                </a:solidFill>
              </a:rPr>
              <a:t>d) MAURITANIJA</a:t>
            </a:r>
            <a:br>
              <a:rPr lang="hr-HR" sz="3600" dirty="0" smtClean="0">
                <a:solidFill>
                  <a:srgbClr val="002060"/>
                </a:solidFill>
              </a:rPr>
            </a:br>
            <a:r>
              <a:rPr lang="hr-HR" sz="3600" dirty="0" smtClean="0">
                <a:solidFill>
                  <a:srgbClr val="002060"/>
                </a:solidFill>
              </a:rPr>
              <a:t/>
            </a:r>
            <a:br>
              <a:rPr lang="hr-HR" sz="3600" dirty="0" smtClean="0">
                <a:solidFill>
                  <a:srgbClr val="002060"/>
                </a:solidFill>
              </a:rPr>
            </a:br>
            <a:r>
              <a:rPr lang="hr-HR" dirty="0"/>
              <a:t/>
            </a:r>
            <a:br>
              <a:rPr lang="hr-HR" dirty="0"/>
            </a:br>
            <a:r>
              <a:rPr lang="hr-HR" dirty="0" smtClean="0"/>
              <a:t/>
            </a:r>
            <a:br>
              <a:rPr lang="hr-HR" dirty="0" smtClean="0"/>
            </a:br>
            <a:endParaRPr lang="hr-HR" dirty="0"/>
          </a:p>
        </p:txBody>
      </p:sp>
    </p:spTree>
    <p:extLst>
      <p:ext uri="{BB962C8B-B14F-4D97-AF65-F5344CB8AC3E}">
        <p14:creationId xmlns:p14="http://schemas.microsoft.com/office/powerpoint/2010/main" xmlns="" val="208079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4562"/>
          </a:xfrm>
        </p:spPr>
        <p:txBody>
          <a:bodyPr>
            <a:normAutofit fontScale="90000"/>
          </a:bodyPr>
          <a:lstStyle/>
          <a:p>
            <a:r>
              <a:rPr lang="hr-HR" dirty="0" smtClean="0">
                <a:solidFill>
                  <a:srgbClr val="CC0099"/>
                </a:solidFill>
              </a:rPr>
              <a:t/>
            </a:r>
            <a:br>
              <a:rPr lang="hr-HR" dirty="0" smtClean="0">
                <a:solidFill>
                  <a:srgbClr val="CC0099"/>
                </a:solidFill>
              </a:rPr>
            </a:br>
            <a:r>
              <a:rPr lang="hr-HR" dirty="0">
                <a:solidFill>
                  <a:srgbClr val="CC0099"/>
                </a:solidFill>
              </a:rPr>
              <a:t/>
            </a:r>
            <a:br>
              <a:rPr lang="hr-HR" dirty="0">
                <a:solidFill>
                  <a:srgbClr val="CC0099"/>
                </a:solidFill>
              </a:rPr>
            </a:br>
            <a:r>
              <a:rPr lang="hr-HR" dirty="0" smtClean="0">
                <a:solidFill>
                  <a:srgbClr val="CC0099"/>
                </a:solidFill>
              </a:rPr>
              <a:t/>
            </a:r>
            <a:br>
              <a:rPr lang="hr-HR" dirty="0" smtClean="0">
                <a:solidFill>
                  <a:srgbClr val="CC0099"/>
                </a:solidFill>
              </a:rPr>
            </a:br>
            <a:r>
              <a:rPr lang="hr-HR" dirty="0" smtClean="0">
                <a:solidFill>
                  <a:srgbClr val="CC0099"/>
                </a:solidFill>
              </a:rPr>
              <a:t>ČESTITAM NA USPJEHU</a:t>
            </a:r>
            <a:br>
              <a:rPr lang="hr-HR" dirty="0" smtClean="0">
                <a:solidFill>
                  <a:srgbClr val="CC0099"/>
                </a:solidFill>
              </a:rPr>
            </a:br>
            <a:r>
              <a:rPr lang="hr-HR" dirty="0" smtClean="0">
                <a:solidFill>
                  <a:srgbClr val="CC0099"/>
                </a:solidFill>
              </a:rPr>
              <a:t> I HVALA NA PAŽNJI!</a:t>
            </a:r>
            <a:br>
              <a:rPr lang="hr-HR" dirty="0" smtClean="0">
                <a:solidFill>
                  <a:srgbClr val="CC0099"/>
                </a:solidFill>
              </a:rPr>
            </a:br>
            <a:r>
              <a:rPr lang="hr-HR" dirty="0">
                <a:solidFill>
                  <a:srgbClr val="CC0099"/>
                </a:solidFill>
              </a:rPr>
              <a:t/>
            </a:r>
            <a:br>
              <a:rPr lang="hr-HR" dirty="0">
                <a:solidFill>
                  <a:srgbClr val="CC0099"/>
                </a:solidFill>
              </a:rPr>
            </a:br>
            <a:r>
              <a:rPr lang="hr-HR" dirty="0" smtClean="0">
                <a:solidFill>
                  <a:srgbClr val="CC0099"/>
                </a:solidFill>
              </a:rPr>
              <a:t/>
            </a:r>
            <a:br>
              <a:rPr lang="hr-HR" dirty="0" smtClean="0">
                <a:solidFill>
                  <a:srgbClr val="CC0099"/>
                </a:solidFill>
              </a:rPr>
            </a:br>
            <a:r>
              <a:rPr lang="hr-HR" dirty="0">
                <a:solidFill>
                  <a:srgbClr val="CC0099"/>
                </a:solidFill>
              </a:rPr>
              <a:t/>
            </a:r>
            <a:br>
              <a:rPr lang="hr-HR" dirty="0">
                <a:solidFill>
                  <a:srgbClr val="CC0099"/>
                </a:solidFill>
              </a:rPr>
            </a:br>
            <a:endParaRPr lang="hr-HR" sz="3200" dirty="0">
              <a:solidFill>
                <a:srgbClr val="CC0099"/>
              </a:solidFill>
            </a:endParaRPr>
          </a:p>
        </p:txBody>
      </p:sp>
    </p:spTree>
    <p:extLst>
      <p:ext uri="{BB962C8B-B14F-4D97-AF65-F5344CB8AC3E}">
        <p14:creationId xmlns:p14="http://schemas.microsoft.com/office/powerpoint/2010/main" xmlns="" val="24608169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a:bodyPr>
          <a:lstStyle/>
          <a:p>
            <a:pPr algn="l"/>
            <a:r>
              <a:rPr lang="hr-HR" sz="3200" dirty="0" smtClean="0">
                <a:solidFill>
                  <a:schemeClr val="tx1"/>
                </a:solidFill>
              </a:rPr>
              <a:t>                      LITERATURA:</a:t>
            </a:r>
            <a:br>
              <a:rPr lang="hr-HR" sz="3200" dirty="0" smtClean="0">
                <a:solidFill>
                  <a:schemeClr val="tx1"/>
                </a:solidFill>
              </a:rPr>
            </a:br>
            <a:r>
              <a:rPr lang="hr-HR" sz="3200" dirty="0">
                <a:solidFill>
                  <a:schemeClr val="tx1"/>
                </a:solidFill>
              </a:rPr>
              <a:t/>
            </a:r>
            <a:br>
              <a:rPr lang="hr-HR" sz="3200" dirty="0">
                <a:solidFill>
                  <a:schemeClr val="tx1"/>
                </a:solidFill>
              </a:rPr>
            </a:br>
            <a:r>
              <a:rPr lang="hr-HR" sz="2800" dirty="0" smtClean="0">
                <a:solidFill>
                  <a:schemeClr val="tx1"/>
                </a:solidFill>
              </a:rPr>
              <a:t>Franco Agostini i Nicola A. De Carlo: Igre-testovi inteligencije; Svjetlost, Sarajevo 1990. </a:t>
            </a:r>
            <a:endParaRPr lang="hr-HR" sz="2800" dirty="0">
              <a:solidFill>
                <a:schemeClr val="tx1"/>
              </a:solidFill>
            </a:endParaRPr>
          </a:p>
        </p:txBody>
      </p:sp>
    </p:spTree>
    <p:extLst>
      <p:ext uri="{BB962C8B-B14F-4D97-AF65-F5344CB8AC3E}">
        <p14:creationId xmlns:p14="http://schemas.microsoft.com/office/powerpoint/2010/main" xmlns="" val="10845559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66530"/>
          </a:xfrm>
        </p:spPr>
        <p:txBody>
          <a:bodyPr>
            <a:normAutofit/>
          </a:bodyPr>
          <a:lstStyle/>
          <a:p>
            <a:r>
              <a:rPr lang="hr-HR" dirty="0" smtClean="0">
                <a:solidFill>
                  <a:srgbClr val="0070C0"/>
                </a:solidFill>
              </a:rPr>
              <a:t>Prezentaciju izradila:</a:t>
            </a:r>
            <a:br>
              <a:rPr lang="hr-HR" dirty="0" smtClean="0">
                <a:solidFill>
                  <a:srgbClr val="0070C0"/>
                </a:solidFill>
              </a:rPr>
            </a:br>
            <a:r>
              <a:rPr lang="hr-HR" dirty="0">
                <a:solidFill>
                  <a:srgbClr val="0070C0"/>
                </a:solidFill>
              </a:rPr>
              <a:t/>
            </a:r>
            <a:br>
              <a:rPr lang="hr-HR" dirty="0">
                <a:solidFill>
                  <a:srgbClr val="0070C0"/>
                </a:solidFill>
              </a:rPr>
            </a:br>
            <a:r>
              <a:rPr lang="hr-HR" dirty="0" smtClean="0">
                <a:solidFill>
                  <a:srgbClr val="0070C0"/>
                </a:solidFill>
              </a:rPr>
              <a:t/>
            </a:r>
            <a:br>
              <a:rPr lang="hr-HR" dirty="0" smtClean="0">
                <a:solidFill>
                  <a:srgbClr val="0070C0"/>
                </a:solidFill>
              </a:rPr>
            </a:br>
            <a:r>
              <a:rPr lang="hr-HR" dirty="0" smtClean="0">
                <a:solidFill>
                  <a:srgbClr val="0070C0"/>
                </a:solidFill>
              </a:rPr>
              <a:t>odgajateljica, Kornelija lekić</a:t>
            </a:r>
            <a:endParaRPr lang="hr-HR" dirty="0">
              <a:solidFill>
                <a:srgbClr val="0070C0"/>
              </a:solidFill>
            </a:endParaRPr>
          </a:p>
        </p:txBody>
      </p:sp>
    </p:spTree>
    <p:extLst>
      <p:ext uri="{BB962C8B-B14F-4D97-AF65-F5344CB8AC3E}">
        <p14:creationId xmlns:p14="http://schemas.microsoft.com/office/powerpoint/2010/main" xmlns="" val="233281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Možemo li u potpunosti definirati inteligenciju?</a:t>
            </a:r>
            <a:br>
              <a:rPr lang="hr-HR" dirty="0" smtClean="0"/>
            </a:br>
            <a:endParaRPr lang="hr-HR" dirty="0"/>
          </a:p>
        </p:txBody>
      </p:sp>
      <p:sp>
        <p:nvSpPr>
          <p:cNvPr id="3" name="Content Placeholder 2"/>
          <p:cNvSpPr>
            <a:spLocks noGrp="1"/>
          </p:cNvSpPr>
          <p:nvPr>
            <p:ph idx="1"/>
          </p:nvPr>
        </p:nvSpPr>
        <p:spPr/>
        <p:txBody>
          <a:bodyPr/>
          <a:lstStyle/>
          <a:p>
            <a:endParaRPr lang="hr-HR" dirty="0" smtClean="0"/>
          </a:p>
          <a:p>
            <a:endParaRPr lang="hr-HR" dirty="0" smtClean="0"/>
          </a:p>
          <a:p>
            <a:r>
              <a:rPr lang="hr-HR" dirty="0" smtClean="0"/>
              <a:t>Jedna od definicija: Inteligencija je igra. Smještanje događaja, sugovornika, lijepog i ružnog u šaljiv pogled, neosporan je dokaz inteligencije.</a:t>
            </a:r>
          </a:p>
          <a:p>
            <a:endParaRPr lang="hr-HR" dirty="0" smtClean="0"/>
          </a:p>
          <a:p>
            <a:r>
              <a:rPr lang="hr-HR" dirty="0" smtClean="0"/>
              <a:t>Probijmo led pričom  pisca J. R. R. Tolkiena o neuspjehu jednog mladog plemića, za utjehu ako nećete znati sve odgovore:</a:t>
            </a:r>
            <a:endParaRPr lang="hr-HR" dirty="0"/>
          </a:p>
        </p:txBody>
      </p:sp>
    </p:spTree>
    <p:extLst>
      <p:ext uri="{BB962C8B-B14F-4D97-AF65-F5344CB8AC3E}">
        <p14:creationId xmlns:p14="http://schemas.microsoft.com/office/powerpoint/2010/main" xmlns="" val="1374390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a:t/>
            </a:r>
            <a:br>
              <a:rPr lang="hr-HR" dirty="0"/>
            </a:br>
            <a:r>
              <a:rPr lang="hr-HR" sz="2700" dirty="0" smtClean="0"/>
              <a:t/>
            </a:r>
            <a:br>
              <a:rPr lang="hr-HR" sz="2700" dirty="0" smtClean="0"/>
            </a:br>
            <a:r>
              <a:rPr lang="hr-HR" sz="2700" dirty="0" smtClean="0"/>
              <a:t/>
            </a:r>
            <a:br>
              <a:rPr lang="hr-HR" sz="2700" dirty="0" smtClean="0"/>
            </a:br>
            <a:r>
              <a:rPr lang="hr-HR" sz="2700" dirty="0"/>
              <a:t/>
            </a:r>
            <a:br>
              <a:rPr lang="hr-HR" sz="2700" dirty="0"/>
            </a:br>
            <a:r>
              <a:rPr lang="hr-HR" sz="2700" dirty="0" smtClean="0"/>
              <a:t/>
            </a:r>
            <a:br>
              <a:rPr lang="hr-HR" sz="2700" dirty="0" smtClean="0"/>
            </a:br>
            <a:r>
              <a:rPr lang="hr-HR" sz="2700" dirty="0"/>
              <a:t/>
            </a:r>
            <a:br>
              <a:rPr lang="hr-HR" sz="2700" dirty="0"/>
            </a:br>
            <a:r>
              <a:rPr lang="hr-HR" sz="2700" dirty="0" smtClean="0"/>
              <a:t/>
            </a:r>
            <a:br>
              <a:rPr lang="hr-HR" sz="2700" dirty="0" smtClean="0"/>
            </a:br>
            <a:r>
              <a:rPr lang="hr-HR" sz="3100" dirty="0">
                <a:latin typeface="+mn-lt"/>
              </a:rPr>
              <a:t/>
            </a:r>
            <a:br>
              <a:rPr lang="hr-HR" sz="3100" dirty="0">
                <a:latin typeface="+mn-lt"/>
              </a:rPr>
            </a:br>
            <a:r>
              <a:rPr lang="hr-HR" sz="3100" dirty="0" smtClean="0">
                <a:solidFill>
                  <a:schemeClr val="tx1"/>
                </a:solidFill>
                <a:latin typeface="+mn-lt"/>
              </a:rPr>
              <a:t>Zaljubljen do ušiju, mladić, zajedno sa svojom sestrom, ulazi u prodavaonicu ženske odjeće da kupi lijepi par rukavica i pošalje ih svojoj dragoj. Njegova sestra kupi sebi toplo donje rublje. Na nesreću, prodavačica pošalje paket s donjim rubljem na adresu mladićeve djevojke. Greška je mogla biti ispravljena da pošiljka nije bila popraćena pismom:</a:t>
            </a:r>
            <a:r>
              <a:rPr lang="hr-HR" sz="3100" dirty="0" smtClean="0">
                <a:latin typeface="+mn-lt"/>
              </a:rPr>
              <a:t>  </a:t>
            </a:r>
            <a:endParaRPr lang="hr-HR" sz="3100" dirty="0">
              <a:latin typeface="+mn-lt"/>
            </a:endParaRPr>
          </a:p>
        </p:txBody>
      </p:sp>
    </p:spTree>
    <p:extLst>
      <p:ext uri="{BB962C8B-B14F-4D97-AF65-F5344CB8AC3E}">
        <p14:creationId xmlns:p14="http://schemas.microsoft.com/office/powerpoint/2010/main" xmlns="" val="1172612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147248" cy="5904696"/>
          </a:xfrm>
        </p:spPr>
        <p:txBody>
          <a:bodyPr/>
          <a:lstStyle/>
          <a:p>
            <a:pPr marL="137160" indent="0">
              <a:buNone/>
            </a:pPr>
            <a:r>
              <a:rPr lang="hr-HR" dirty="0" smtClean="0"/>
              <a:t>   Draga Velma,</a:t>
            </a:r>
          </a:p>
          <a:p>
            <a:pPr marL="137160" indent="0">
              <a:buNone/>
            </a:pPr>
            <a:r>
              <a:rPr lang="hr-HR" dirty="0" smtClean="0"/>
              <a:t>Ovaj skromni poklon je samo znak da nisam zaboravio tvoj rođendan. Nisam ih izabrao zato što mislim da ti trebaju, ili da ih nemaš naviku nositi, ili zato što navečer zajedno izlazimo. Da nije bilo moje sestre kupio bih ti duže, ali ona je tvrdila da ti nosiš kraće, samo s jednim dugmetom. Boja im je osjetljiva, znam, ali prodavačica mi je pokazala jedne takve, nošene tri tjedna, a bez ijedne mrlje. Kako bih volio da sam tu da ti ih prvi ja navučem!</a:t>
            </a:r>
          </a:p>
          <a:p>
            <a:pPr marL="137160" indent="0">
              <a:buNone/>
            </a:pPr>
            <a:endParaRPr lang="hr-HR" dirty="0"/>
          </a:p>
        </p:txBody>
      </p:sp>
    </p:spTree>
    <p:extLst>
      <p:ext uri="{BB962C8B-B14F-4D97-AF65-F5344CB8AC3E}">
        <p14:creationId xmlns:p14="http://schemas.microsoft.com/office/powerpoint/2010/main" xmlns="" val="168965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136904" cy="6336704"/>
          </a:xfrm>
        </p:spPr>
        <p:txBody>
          <a:bodyPr>
            <a:normAutofit fontScale="92500" lnSpcReduction="10000"/>
          </a:bodyPr>
          <a:lstStyle/>
          <a:p>
            <a:pPr marL="137160" indent="0">
              <a:buNone/>
            </a:pPr>
            <a:r>
              <a:rPr lang="hr-HR" dirty="0" smtClean="0"/>
              <a:t>  </a:t>
            </a:r>
            <a:r>
              <a:rPr lang="hr-HR" sz="3000" dirty="0" smtClean="0"/>
              <a:t>Sigurno će ih mnoge ruke dotaknuti prije nego što te ponovo uspijem vidjeti, ali nadam se da ćeš me se sjetiti svaki put kad ih budeš oblačila. Zamolio sam prodavačicu da ih proba, lijepo su joj stajale. Ne znam koji broj nosiš, ali mislim da sam pogodio pravu veličinu. Kad ih prvi put budeš oblačila pospi ih puderom iznutra, lakše ćeš ih navući, a kad ih skineš opuhni ih prije nego ih ponovo obučeš jer sigurno će biti malo vlažne. Nadam se da ćeš ih prihvatiti svim srcem, kao što ti ih ja od sveg srca poklanjam i da ćeš ih obući na bal u četvrtak s nježnošću,</a:t>
            </a:r>
          </a:p>
          <a:p>
            <a:pPr marL="137160" indent="0">
              <a:buNone/>
            </a:pPr>
            <a:r>
              <a:rPr lang="hr-HR" sz="3000" dirty="0"/>
              <a:t> </a:t>
            </a:r>
            <a:r>
              <a:rPr lang="hr-HR" sz="3000" dirty="0" smtClean="0"/>
              <a:t>                                                            John.</a:t>
            </a:r>
          </a:p>
          <a:p>
            <a:pPr marL="137160" indent="0">
              <a:buNone/>
            </a:pPr>
            <a:r>
              <a:rPr lang="hr-HR" sz="2600" dirty="0" smtClean="0"/>
              <a:t>P. S. Pomisli, molim te, koliko ću  ih puta poljubiti u idućoj godini.</a:t>
            </a:r>
            <a:endParaRPr lang="hr-HR" sz="2600" dirty="0"/>
          </a:p>
        </p:txBody>
      </p:sp>
    </p:spTree>
    <p:extLst>
      <p:ext uri="{BB962C8B-B14F-4D97-AF65-F5344CB8AC3E}">
        <p14:creationId xmlns:p14="http://schemas.microsoft.com/office/powerpoint/2010/main" xmlns="" val="2517063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Krenimo s lakšim pitanjima:</a:t>
            </a:r>
            <a:endParaRPr lang="hr-HR" dirty="0"/>
          </a:p>
        </p:txBody>
      </p:sp>
      <p:sp>
        <p:nvSpPr>
          <p:cNvPr id="3" name="Content Placeholder 2"/>
          <p:cNvSpPr>
            <a:spLocks noGrp="1"/>
          </p:cNvSpPr>
          <p:nvPr>
            <p:ph idx="1"/>
          </p:nvPr>
        </p:nvSpPr>
        <p:spPr/>
        <p:txBody>
          <a:bodyPr/>
          <a:lstStyle/>
          <a:p>
            <a:r>
              <a:rPr lang="hr-HR" dirty="0" smtClean="0"/>
              <a:t>Na dvadesetom katu jednog nebodera stanovao je patuljak koji je rano ustajao, doručkovao, liftom se spuštao i odlazio na posao. Navečer, </a:t>
            </a:r>
            <a:r>
              <a:rPr lang="hr-HR" dirty="0"/>
              <a:t>uvijek u isto </a:t>
            </a:r>
            <a:r>
              <a:rPr lang="hr-HR" dirty="0" smtClean="0"/>
              <a:t>vrijeme, vraćao bi se kući i odmarao nakon napornog dana. Naizgled, sve uobičajeno, osim jednog, pomalo zbunjujućeg detalja: kad se navečer vraćao liftom, zaustavljao bi se na desetom katu i penjao se pješice do dvadesetog kata.</a:t>
            </a:r>
          </a:p>
          <a:p>
            <a:pPr marL="137160" indent="0">
              <a:buNone/>
            </a:pPr>
            <a:r>
              <a:rPr lang="hr-HR" dirty="0" smtClean="0"/>
              <a:t>     Zašto je silazio na desetom katu?</a:t>
            </a:r>
            <a:endParaRPr lang="hr-HR" dirty="0"/>
          </a:p>
        </p:txBody>
      </p:sp>
    </p:spTree>
    <p:extLst>
      <p:ext uri="{BB962C8B-B14F-4D97-AF65-F5344CB8AC3E}">
        <p14:creationId xmlns:p14="http://schemas.microsoft.com/office/powerpoint/2010/main" xmlns="" val="985869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hr-HR" sz="2800" dirty="0" smtClean="0">
                <a:solidFill>
                  <a:srgbClr val="FFC000"/>
                </a:solidFill>
              </a:rPr>
              <a:t>OTKLJUČAJ LOKOT!</a:t>
            </a:r>
            <a:endParaRPr lang="hr-HR" sz="2800" dirty="0">
              <a:solidFill>
                <a:srgbClr val="FFC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588224" y="476672"/>
            <a:ext cx="1848597" cy="2229751"/>
          </a:xfrm>
          <a:prstGeom prst="rect">
            <a:avLst/>
          </a:prstGeom>
        </p:spPr>
      </p:pic>
      <p:sp>
        <p:nvSpPr>
          <p:cNvPr id="7" name="Content Placeholder 6"/>
          <p:cNvSpPr>
            <a:spLocks noGrp="1"/>
          </p:cNvSpPr>
          <p:nvPr>
            <p:ph idx="1"/>
          </p:nvPr>
        </p:nvSpPr>
        <p:spPr>
          <a:xfrm>
            <a:off x="457200" y="1340768"/>
            <a:ext cx="6131024" cy="5256583"/>
          </a:xfrm>
        </p:spPr>
        <p:txBody>
          <a:bodyPr>
            <a:normAutofit/>
          </a:bodyPr>
          <a:lstStyle/>
          <a:p>
            <a:r>
              <a:rPr lang="hr-HR" sz="2400" dirty="0" smtClean="0"/>
              <a:t>Da bi otkrio/la šifru, prouči ove tragove:</a:t>
            </a:r>
          </a:p>
          <a:p>
            <a:pPr marL="137160" indent="0">
              <a:buNone/>
            </a:pPr>
            <a:r>
              <a:rPr lang="hr-HR" dirty="0" smtClean="0"/>
              <a:t>682 - jedna znamenka je točna i na pravom je mjestu</a:t>
            </a:r>
          </a:p>
          <a:p>
            <a:pPr marL="137160" indent="0">
              <a:buNone/>
            </a:pPr>
            <a:r>
              <a:rPr lang="hr-HR" dirty="0" smtClean="0"/>
              <a:t>614 – jedna znamenka je točna, ali na krivom mjestu</a:t>
            </a:r>
          </a:p>
          <a:p>
            <a:pPr marL="137160" indent="0">
              <a:buNone/>
            </a:pPr>
            <a:r>
              <a:rPr lang="hr-HR" dirty="0" smtClean="0"/>
              <a:t>206 – dvije znamenke su točne, ali obje su na krivim mjestima</a:t>
            </a:r>
          </a:p>
          <a:p>
            <a:pPr marL="137160" indent="0">
              <a:buNone/>
            </a:pPr>
            <a:r>
              <a:rPr lang="hr-HR" dirty="0" smtClean="0"/>
              <a:t>738 – sve znamenke su netočne</a:t>
            </a:r>
          </a:p>
          <a:p>
            <a:pPr marL="137160" indent="0">
              <a:buNone/>
            </a:pPr>
            <a:r>
              <a:rPr lang="hr-HR" dirty="0" smtClean="0"/>
              <a:t>380 – jedna znamenka je točna, ali na krivom mjestu.</a:t>
            </a:r>
          </a:p>
          <a:p>
            <a:pPr marL="594360" indent="-457200">
              <a:buAutoNum type="arabicPlain" startAt="682"/>
            </a:pPr>
            <a:endParaRPr lang="hr-HR" sz="2000" dirty="0"/>
          </a:p>
        </p:txBody>
      </p:sp>
    </p:spTree>
    <p:extLst>
      <p:ext uri="{BB962C8B-B14F-4D97-AF65-F5344CB8AC3E}">
        <p14:creationId xmlns:p14="http://schemas.microsoft.com/office/powerpoint/2010/main" xmlns="" val="2975789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7931224" cy="5616664"/>
          </a:xfrm>
        </p:spPr>
        <p:txBody>
          <a:bodyPr/>
          <a:lstStyle/>
          <a:p>
            <a:pPr marL="137160" indent="0">
              <a:buNone/>
            </a:pPr>
            <a:r>
              <a:rPr lang="hr-HR" dirty="0" smtClean="0"/>
              <a:t>  Od navedenih riječi dvije označavaju predmete sa zajedničkim obilježjima:</a:t>
            </a:r>
          </a:p>
          <a:p>
            <a:pPr marL="137160" indent="0">
              <a:buNone/>
            </a:pPr>
            <a:endParaRPr lang="hr-HR" dirty="0" smtClean="0"/>
          </a:p>
          <a:p>
            <a:pPr marL="651510" indent="-514350">
              <a:buAutoNum type="alphaLcParenR"/>
            </a:pPr>
            <a:r>
              <a:rPr lang="hr-HR" dirty="0" smtClean="0"/>
              <a:t>Stup</a:t>
            </a:r>
          </a:p>
          <a:p>
            <a:pPr marL="651510" indent="-514350">
              <a:buAutoNum type="alphaLcParenR"/>
            </a:pPr>
            <a:r>
              <a:rPr lang="hr-HR" dirty="0" smtClean="0"/>
              <a:t>Most</a:t>
            </a:r>
          </a:p>
          <a:p>
            <a:pPr marL="651510" indent="-514350">
              <a:buAutoNum type="alphaLcParenR"/>
            </a:pPr>
            <a:r>
              <a:rPr lang="hr-HR" dirty="0" smtClean="0"/>
              <a:t>Pregrada</a:t>
            </a:r>
          </a:p>
          <a:p>
            <a:pPr marL="651510" indent="-514350">
              <a:buAutoNum type="alphaLcParenR"/>
            </a:pPr>
            <a:r>
              <a:rPr lang="hr-HR" dirty="0" smtClean="0"/>
              <a:t>Ograda</a:t>
            </a:r>
          </a:p>
          <a:p>
            <a:pPr marL="651510" indent="-514350">
              <a:buAutoNum type="alphaLcParenR"/>
            </a:pPr>
            <a:r>
              <a:rPr lang="hr-HR" dirty="0" smtClean="0"/>
              <a:t>Vijadukt</a:t>
            </a:r>
          </a:p>
          <a:p>
            <a:pPr marL="651510" indent="-514350">
              <a:buAutoNum type="alphaLcParenR"/>
            </a:pPr>
            <a:endParaRPr lang="hr-HR" dirty="0"/>
          </a:p>
        </p:txBody>
      </p:sp>
    </p:spTree>
    <p:extLst>
      <p:ext uri="{BB962C8B-B14F-4D97-AF65-F5344CB8AC3E}">
        <p14:creationId xmlns:p14="http://schemas.microsoft.com/office/powerpoint/2010/main" xmlns="" val="3269762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332</TotalTime>
  <Words>690</Words>
  <Application>Microsoft Office PowerPoint</Application>
  <PresentationFormat>On-screen Show (4:3)</PresentationFormat>
  <Paragraphs>96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DOBRO DOŠLI !</vt:lpstr>
      <vt:lpstr>     U ovoj prezentaciji očekuju vas igre, testovi inteligencije i pitalice.   </vt:lpstr>
      <vt:lpstr> Možemo li u potpunosti definirati inteligenciju? </vt:lpstr>
      <vt:lpstr>         Zaljubljen do ušiju, mladić, zajedno sa svojom sestrom, ulazi u prodavaonicu ženske odjeće da kupi lijepi par rukavica i pošalje ih svojoj dragoj. Njegova sestra kupi sebi toplo donje rublje. Na nesreću, prodavačica pošalje paket s donjim rubljem na adresu mladićeve djevojke. Greška je mogla biti ispravljena da pošiljka nije bila popraćena pismom:  </vt:lpstr>
      <vt:lpstr>Slide 5</vt:lpstr>
      <vt:lpstr>Slide 6</vt:lpstr>
      <vt:lpstr>Krenimo s lakšim pitanjima:</vt:lpstr>
      <vt:lpstr>OTKLJUČAJ LOKOT!</vt:lpstr>
      <vt:lpstr>Slide 9</vt:lpstr>
      <vt:lpstr>Koji broj slijedi niz?</vt:lpstr>
      <vt:lpstr>Jednu minutu pažljivo čitaj dolje napisane riječi, a zatim na  papir pokušaj zapisati što više zapamćenih riječi.</vt:lpstr>
      <vt:lpstr>Koji broj slijedi niz?</vt:lpstr>
      <vt:lpstr>ZAGONETKE</vt:lpstr>
      <vt:lpstr>PREMETALJKA</vt:lpstr>
      <vt:lpstr> NADAM SE DA STE SE ZABAVILI, A SADA MOŽETE POGLEDATI RJEŠENJA:</vt:lpstr>
      <vt:lpstr>Zašto je patuljak silazio na desetom katu i hodao do dvadesetog kata?  Zato jer je bio prenizak da dohvati tipku za dvadeseti kat. </vt:lpstr>
      <vt:lpstr>OTKLJUČAJ LOKOT!  Šifra je   042  </vt:lpstr>
      <vt:lpstr>Dvije riječi koje imaju zajedničko obilježje:  b) most      d) vijadukt </vt:lpstr>
      <vt:lpstr>Koji broj slijedi niz?   Broj 6 jer dodajemo broj 2 i oduzimamo broj 1 naizmjenično.</vt:lpstr>
      <vt:lpstr>Koji broj slijedi niz u oblačićima?  Odgovor je 10  Radite ovako:  -6, +3, -5, +2, -4, +1</vt:lpstr>
      <vt:lpstr>   ZAGONETKE:  1. Dva oca i dva sina ukupno su ulovili    tri zeca ( otac, sin i unuk).  2. usluge  3.  mrtvački lijes    </vt:lpstr>
      <vt:lpstr>    Premetaljka:  odgovor: e) ATLANTA ( nije država)  a) KANADA b) ARGENTINA c) ALŽIR d) MAURITANIJA    </vt:lpstr>
      <vt:lpstr>   ČESTITAM NA USPJEHU  I HVALA NA PAŽNJI!    </vt:lpstr>
      <vt:lpstr>                      LITERATURA:  Franco Agostini i Nicola A. De Carlo: Igre-testovi inteligencije; Svjetlost, Sarajevo 1990. </vt:lpstr>
      <vt:lpstr>Prezentaciju izradila:   odgajateljica, Kornelija lekić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DOBRO DOŠLI !</dc:title>
  <dc:creator>Link</dc:creator>
  <cp:lastModifiedBy>Irena</cp:lastModifiedBy>
  <cp:revision>33</cp:revision>
  <dcterms:created xsi:type="dcterms:W3CDTF">2020-04-08T18:01:49Z</dcterms:created>
  <dcterms:modified xsi:type="dcterms:W3CDTF">2020-04-13T09:27:05Z</dcterms:modified>
</cp:coreProperties>
</file>